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8" r:id="rId16"/>
    <p:sldId id="279" r:id="rId17"/>
    <p:sldId id="280" r:id="rId18"/>
    <p:sldId id="282" r:id="rId19"/>
    <p:sldId id="283" r:id="rId20"/>
    <p:sldId id="284" r:id="rId21"/>
    <p:sldId id="285" r:id="rId2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485" autoAdjust="0"/>
    <p:restoredTop sz="94610"/>
  </p:normalViewPr>
  <p:slideViewPr>
    <p:cSldViewPr snapToGrid="0" snapToObjects="1">
      <p:cViewPr varScale="1">
        <p:scale>
          <a:sx n="60" d="100"/>
          <a:sy n="60" d="100"/>
        </p:scale>
        <p:origin x="49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6229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hyperlink" Target="mailto:priyadharshinis07092000@gmail.com" TargetMode="External"/><Relationship Id="rId3" Type="http://schemas.openxmlformats.org/officeDocument/2006/relationships/image" Target="../media/image3.png"/><Relationship Id="rId7" Type="http://schemas.openxmlformats.org/officeDocument/2006/relationships/hyperlink" Target="mailto:vaishusaravanan1315@gmail.com"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mailto:madhumithausha2002@gmail.com" TargetMode="External"/><Relationship Id="rId5" Type="http://schemas.openxmlformats.org/officeDocument/2006/relationships/hyperlink" Target="mailto:Vijayabharathi152003@gmail.com" TargetMode="External"/><Relationship Id="rId4" Type="http://schemas.openxmlformats.org/officeDocument/2006/relationships/hyperlink" Target="mailto:pavithrasundervadivel04@gmail.co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3412331"/>
            <a:ext cx="9933503" cy="2499598"/>
          </a:xfrm>
          <a:prstGeom prst="rect">
            <a:avLst/>
          </a:prstGeom>
          <a:noFill/>
          <a:ln/>
        </p:spPr>
        <p:txBody>
          <a:bodyPr wrap="square" rtlCol="0" anchor="t"/>
          <a:lstStyle/>
          <a:p>
            <a:pPr marL="0" indent="0">
              <a:lnSpc>
                <a:spcPts val="6561"/>
              </a:lnSpc>
              <a:buNone/>
            </a:pPr>
            <a:r>
              <a:rPr lang="en-US" sz="5249" b="1" kern="0" spc="-105" dirty="0">
                <a:solidFill>
                  <a:srgbClr val="FF75D3"/>
                </a:solidFill>
                <a:latin typeface="adonis-web" pitchFamily="34" charset="0"/>
                <a:ea typeface="adonis-web" pitchFamily="34" charset="-122"/>
                <a:cs typeface="adonis-web" pitchFamily="34" charset="-120"/>
              </a:rPr>
              <a:t>Revolutionizing Public Transportation: The Smart Bus System</a:t>
            </a:r>
            <a:endParaRPr lang="en-US" sz="5249" dirty="0"/>
          </a:p>
        </p:txBody>
      </p:sp>
      <p:sp>
        <p:nvSpPr>
          <p:cNvPr id="5" name="Text 2"/>
          <p:cNvSpPr/>
          <p:nvPr/>
        </p:nvSpPr>
        <p:spPr>
          <a:xfrm>
            <a:off x="2348389" y="6245185"/>
            <a:ext cx="9933503"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Smart Bus system offers an efficient, convenient, and secure transportation experience. Using RFID technology, it automates ticketing and reduces fraud risk.</a:t>
            </a:r>
            <a:endParaRPr lang="en-US" sz="1750" dirty="0"/>
          </a:p>
        </p:txBody>
      </p:sp>
      <p:sp>
        <p:nvSpPr>
          <p:cNvPr id="7" name="Text 4"/>
          <p:cNvSpPr/>
          <p:nvPr/>
        </p:nvSpPr>
        <p:spPr>
          <a:xfrm>
            <a:off x="2454235" y="7217450"/>
            <a:ext cx="143589" cy="365760"/>
          </a:xfrm>
          <a:prstGeom prst="rect">
            <a:avLst/>
          </a:prstGeom>
          <a:noFill/>
          <a:ln/>
        </p:spPr>
        <p:txBody>
          <a:bodyPr wrap="none" rtlCol="0" anchor="t"/>
          <a:lstStyle/>
          <a:p>
            <a:pPr marL="0" indent="0" algn="ctr">
              <a:lnSpc>
                <a:spcPts val="2880"/>
              </a:lnSpc>
              <a:buNone/>
            </a:pPr>
            <a:r>
              <a:rPr lang="en-US" sz="1152" kern="0" spc="-35" dirty="0">
                <a:solidFill>
                  <a:srgbClr val="3C3838"/>
                </a:solidFill>
                <a:latin typeface="Source Sans Pro" pitchFamily="34" charset="0"/>
                <a:ea typeface="Source Sans Pro" pitchFamily="34" charset="-122"/>
                <a:cs typeface="Source Sans Pro" pitchFamily="34" charset="-120"/>
              </a:rPr>
              <a:t>vv</a:t>
            </a:r>
            <a:endParaRPr lang="en-US" sz="1152" dirty="0"/>
          </a:p>
        </p:txBody>
      </p:sp>
      <p:sp>
        <p:nvSpPr>
          <p:cNvPr id="8" name="Text 5"/>
          <p:cNvSpPr/>
          <p:nvPr/>
        </p:nvSpPr>
        <p:spPr>
          <a:xfrm>
            <a:off x="2814876" y="7205901"/>
            <a:ext cx="1932980" cy="388858"/>
          </a:xfrm>
          <a:prstGeom prst="rect">
            <a:avLst/>
          </a:prstGeom>
          <a:noFill/>
          <a:ln/>
        </p:spPr>
        <p:txBody>
          <a:bodyPr wrap="none" rtlCol="0" anchor="t"/>
          <a:lstStyle/>
          <a:p>
            <a:pPr marL="0" indent="0" algn="l">
              <a:lnSpc>
                <a:spcPts val="3062"/>
              </a:lnSpc>
              <a:buNone/>
            </a:pPr>
            <a:endParaRPr lang="en-US" sz="2187" dirty="0"/>
          </a:p>
        </p:txBody>
      </p:sp>
      <p:pic>
        <p:nvPicPr>
          <p:cNvPr id="9" name="Image 1" descr="preencoded.png"/>
          <p:cNvPicPr>
            <a:picLocks noChangeAspect="1"/>
          </p:cNvPicPr>
          <p:nvPr/>
        </p:nvPicPr>
        <p:blipFill>
          <a:blip r:embed="rId4"/>
          <a:stretch>
            <a:fillRect/>
          </a:stretch>
        </p:blipFill>
        <p:spPr>
          <a:xfrm>
            <a:off x="0" y="0"/>
            <a:ext cx="14630400" cy="277749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6506"/>
          </a:xfrm>
          <a:prstGeom prst="rect">
            <a:avLst/>
          </a:prstGeom>
          <a:solidFill>
            <a:srgbClr val="FFFFFF">
              <a:alpha val="75000"/>
            </a:srgbClr>
          </a:solidFill>
          <a:ln w="9644">
            <a:solidFill>
              <a:srgbClr val="FFFFFF">
                <a:alpha val="64000"/>
              </a:srgbClr>
            </a:solidFill>
            <a:prstDash val="solid"/>
          </a:ln>
        </p:spPr>
      </p:sp>
      <p:sp>
        <p:nvSpPr>
          <p:cNvPr id="4" name="Text 1"/>
          <p:cNvSpPr/>
          <p:nvPr/>
        </p:nvSpPr>
        <p:spPr>
          <a:xfrm>
            <a:off x="3838456" y="567571"/>
            <a:ext cx="6953488" cy="248722"/>
          </a:xfrm>
          <a:prstGeom prst="rect">
            <a:avLst/>
          </a:prstGeom>
          <a:noFill/>
          <a:ln/>
        </p:spPr>
        <p:txBody>
          <a:bodyPr wrap="none" rtlCol="0" anchor="t"/>
          <a:lstStyle/>
          <a:p>
            <a:pPr marL="0" indent="0">
              <a:lnSpc>
                <a:spcPts val="1960"/>
              </a:lnSpc>
              <a:buNone/>
            </a:pPr>
            <a:r>
              <a:rPr lang="en-US" sz="1225" kern="0" spc="-24" dirty="0">
                <a:solidFill>
                  <a:srgbClr val="272525"/>
                </a:solidFill>
                <a:latin typeface="Source Sans Pro" pitchFamily="34" charset="0"/>
                <a:ea typeface="Source Sans Pro" pitchFamily="34" charset="-122"/>
                <a:cs typeface="Source Sans Pro" pitchFamily="34" charset="-120"/>
              </a:rPr>
              <a:t>CIRCUIT DIAGRAM </a:t>
            </a:r>
            <a:endParaRPr lang="en-US" sz="1225" dirty="0"/>
          </a:p>
        </p:txBody>
      </p:sp>
      <p:pic>
        <p:nvPicPr>
          <p:cNvPr id="5" name="Image 1" descr="preencoded.png"/>
          <p:cNvPicPr>
            <a:picLocks noChangeAspect="1"/>
          </p:cNvPicPr>
          <p:nvPr/>
        </p:nvPicPr>
        <p:blipFill>
          <a:blip r:embed="rId4"/>
          <a:stretch>
            <a:fillRect/>
          </a:stretch>
        </p:blipFill>
        <p:spPr>
          <a:xfrm>
            <a:off x="3838456" y="991195"/>
            <a:ext cx="6953488" cy="681763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1584424"/>
          </a:xfrm>
          <a:prstGeom prst="rect">
            <a:avLst/>
          </a:prstGeom>
          <a:solidFill>
            <a:srgbClr val="FFFFFF">
              <a:alpha val="75000"/>
            </a:srgbClr>
          </a:solidFill>
          <a:ln w="9644">
            <a:solidFill>
              <a:srgbClr val="FFFFFF">
                <a:alpha val="64000"/>
              </a:srgbClr>
            </a:solidFill>
            <a:prstDash val="solid"/>
          </a:ln>
        </p:spPr>
      </p:sp>
      <p:sp>
        <p:nvSpPr>
          <p:cNvPr id="4" name="Text 1"/>
          <p:cNvSpPr/>
          <p:nvPr/>
        </p:nvSpPr>
        <p:spPr>
          <a:xfrm>
            <a:off x="3838456" y="427673"/>
            <a:ext cx="3110746" cy="486013"/>
          </a:xfrm>
          <a:prstGeom prst="rect">
            <a:avLst/>
          </a:prstGeom>
          <a:noFill/>
          <a:ln/>
        </p:spPr>
        <p:txBody>
          <a:bodyPr wrap="none" rtlCol="0" anchor="t"/>
          <a:lstStyle/>
          <a:p>
            <a:pPr marL="0" indent="0">
              <a:lnSpc>
                <a:spcPts val="3827"/>
              </a:lnSpc>
              <a:buNone/>
            </a:pPr>
            <a:r>
              <a:rPr lang="en-US" sz="3062" b="1" kern="0" spc="-61" dirty="0">
                <a:solidFill>
                  <a:srgbClr val="FF75D3"/>
                </a:solidFill>
                <a:latin typeface="adonis-web" pitchFamily="34" charset="0"/>
                <a:ea typeface="adonis-web" pitchFamily="34" charset="-122"/>
                <a:cs typeface="adonis-web" pitchFamily="34" charset="-120"/>
              </a:rPr>
              <a:t>FLOW CHART </a:t>
            </a:r>
            <a:endParaRPr lang="en-US" sz="3062" dirty="0"/>
          </a:p>
        </p:txBody>
      </p:sp>
      <p:pic>
        <p:nvPicPr>
          <p:cNvPr id="5" name="Image 1" descr="preencoded.png"/>
          <p:cNvPicPr>
            <a:picLocks noChangeAspect="1"/>
          </p:cNvPicPr>
          <p:nvPr/>
        </p:nvPicPr>
        <p:blipFill>
          <a:blip r:embed="rId4"/>
          <a:stretch>
            <a:fillRect/>
          </a:stretch>
        </p:blipFill>
        <p:spPr>
          <a:xfrm>
            <a:off x="3838456" y="1224677"/>
            <a:ext cx="6953488" cy="99320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08444"/>
          </a:xfrm>
          <a:prstGeom prst="rect">
            <a:avLst/>
          </a:prstGeom>
          <a:solidFill>
            <a:srgbClr val="FFFFFF">
              <a:alpha val="75000"/>
            </a:srgbClr>
          </a:solidFill>
          <a:ln w="10954">
            <a:solidFill>
              <a:srgbClr val="FFFFFF">
                <a:alpha val="64000"/>
              </a:srgbClr>
            </a:solidFill>
            <a:prstDash val="solid"/>
          </a:ln>
        </p:spPr>
      </p:sp>
      <p:sp>
        <p:nvSpPr>
          <p:cNvPr id="4" name="Text 1"/>
          <p:cNvSpPr/>
          <p:nvPr/>
        </p:nvSpPr>
        <p:spPr>
          <a:xfrm>
            <a:off x="3396853" y="481965"/>
            <a:ext cx="3505795" cy="547807"/>
          </a:xfrm>
          <a:prstGeom prst="rect">
            <a:avLst/>
          </a:prstGeom>
          <a:noFill/>
          <a:ln/>
        </p:spPr>
        <p:txBody>
          <a:bodyPr wrap="none" rtlCol="0" anchor="t"/>
          <a:lstStyle/>
          <a:p>
            <a:pPr marL="0" indent="0">
              <a:lnSpc>
                <a:spcPts val="4313"/>
              </a:lnSpc>
              <a:buNone/>
            </a:pPr>
            <a:r>
              <a:rPr lang="en-US" sz="3451" b="1" kern="0" spc="-69" dirty="0">
                <a:solidFill>
                  <a:srgbClr val="FF75D3"/>
                </a:solidFill>
                <a:latin typeface="adonis-web" pitchFamily="34" charset="0"/>
                <a:ea typeface="adonis-web" pitchFamily="34" charset="-122"/>
                <a:cs typeface="adonis-web" pitchFamily="34" charset="-120"/>
              </a:rPr>
              <a:t>User Procedure:</a:t>
            </a:r>
            <a:endParaRPr lang="en-US" sz="3451" dirty="0"/>
          </a:p>
        </p:txBody>
      </p:sp>
      <p:sp>
        <p:nvSpPr>
          <p:cNvPr id="5" name="Text 2"/>
          <p:cNvSpPr/>
          <p:nvPr/>
        </p:nvSpPr>
        <p:spPr>
          <a:xfrm>
            <a:off x="3396853" y="1380292"/>
            <a:ext cx="7836575" cy="3925491"/>
          </a:xfrm>
          <a:prstGeom prst="rect">
            <a:avLst/>
          </a:prstGeom>
          <a:noFill/>
          <a:ln/>
        </p:spPr>
        <p:txBody>
          <a:bodyPr wrap="square" rtlCol="0" anchor="t"/>
          <a:lstStyle/>
          <a:p>
            <a:pPr marL="0" indent="0">
              <a:lnSpc>
                <a:spcPts val="2208"/>
              </a:lnSpc>
              <a:buNone/>
            </a:pPr>
            <a:r>
              <a:rPr lang="en-US" sz="1380" kern="0" spc="-28" dirty="0">
                <a:solidFill>
                  <a:srgbClr val="272525"/>
                </a:solidFill>
                <a:latin typeface="Source Sans Pro" pitchFamily="34" charset="0"/>
                <a:ea typeface="Source Sans Pro" pitchFamily="34" charset="-122"/>
                <a:cs typeface="Source Sans Pro" pitchFamily="34" charset="-120"/>
              </a:rPr>
              <a:t>User approaches the smart bus stop and waits for the bus to arrive. As the bus arrives, the user taps their RFID-based smart card on the reader located near the entrance door of the bus. The RFID reader scans the card and checks for its validity and balance. If the card is valid and has sufficient balance, the reader deducts the fare amount from the card and displays a confirmation message. The user proceeds to board the bus. Inside the bus, the user finds a seat they wish to occupy. The user opens a real-time app on their smartphone, which shows the seat availability on the bus. The user selects their desired seat from the app and confirms the selection. The app sends a request to the bus's GPS tracking system to check the availability of the selected seat. The GPS tracking system receives the request and verifies the seat availability. If the seat is available, the app displays a confirmation message to the user, and they occupy the seat. If the seat is not available, the app notifies the user and allows them to select an alternative seat if desired. Throughout the bus ride, the app continuously updates the user about the current location of the bus and estimated arrival time to the destination. When the user approaches their destination, they get notified by the app so they can prepare to alight. Upon reaching the destination, the user taps their smart card on the reader near the exit door to complete the payment transaction and exit the bus. Flow Chart:</a:t>
            </a:r>
            <a:endParaRPr lang="en-US" sz="1380" dirty="0"/>
          </a:p>
        </p:txBody>
      </p:sp>
      <p:sp>
        <p:nvSpPr>
          <p:cNvPr id="6" name="Text 3"/>
          <p:cNvSpPr/>
          <p:nvPr/>
        </p:nvSpPr>
        <p:spPr>
          <a:xfrm>
            <a:off x="3396853" y="5502950"/>
            <a:ext cx="7836575" cy="2523530"/>
          </a:xfrm>
          <a:prstGeom prst="rect">
            <a:avLst/>
          </a:prstGeom>
          <a:noFill/>
          <a:ln/>
        </p:spPr>
        <p:txBody>
          <a:bodyPr wrap="square" rtlCol="0" anchor="t"/>
          <a:lstStyle/>
          <a:p>
            <a:pPr marL="0" indent="0">
              <a:lnSpc>
                <a:spcPts val="2208"/>
              </a:lnSpc>
              <a:buNone/>
            </a:pPr>
            <a:r>
              <a:rPr lang="en-US" sz="1380" kern="0" spc="-28" dirty="0">
                <a:solidFill>
                  <a:srgbClr val="272525"/>
                </a:solidFill>
                <a:latin typeface="Source Sans Pro" pitchFamily="34" charset="0"/>
                <a:ea typeface="Source Sans Pro" pitchFamily="34" charset="-122"/>
                <a:cs typeface="Source Sans Pro" pitchFamily="34" charset="-120"/>
              </a:rPr>
              <a:t>User arrives at the smart bus stop. User taps their RFID-based smart card on the entrance reader of the bus. RFID reader checks the card validity and balance. If valid and sufficient balance, the fare amount is deducted and confirmation is displayed. User boards the bus. User opens the real-time app on their smartphone. App displays seat availability. User selects desired seat and confirms. App sends a request to the GPS tracking system to check seat availability. GPS tracking system verifies seat availability. If seat available, app displays confirmation and user occupies the seat. If seat not available, app notifies user and allows selection of an alternative seat. App continuously updates user about bus location and estimated arrival time. User gets notified when approaching destination. User taps smart card on exit reader to complete payment and exit the bus. End.</a:t>
            </a:r>
            <a:endParaRPr lang="en-US" sz="138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866537"/>
            <a:ext cx="4795957"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system architecture  </a:t>
            </a:r>
            <a:endParaRPr lang="en-US" sz="4374" dirty="0"/>
          </a:p>
        </p:txBody>
      </p:sp>
      <p:pic>
        <p:nvPicPr>
          <p:cNvPr id="5" name="Image 1" descr="preencoded.png"/>
          <p:cNvPicPr>
            <a:picLocks noChangeAspect="1"/>
          </p:cNvPicPr>
          <p:nvPr/>
        </p:nvPicPr>
        <p:blipFill>
          <a:blip r:embed="rId4"/>
          <a:stretch>
            <a:fillRect/>
          </a:stretch>
        </p:blipFill>
        <p:spPr>
          <a:xfrm>
            <a:off x="2348389" y="2005251"/>
            <a:ext cx="8110299" cy="535769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838"/>
          </a:xfrm>
          <a:prstGeom prst="rect">
            <a:avLst/>
          </a:prstGeom>
          <a:solidFill>
            <a:srgbClr val="FFFFFF">
              <a:alpha val="75000"/>
            </a:srgbClr>
          </a:solidFill>
          <a:ln w="12383">
            <a:solidFill>
              <a:srgbClr val="FFFFFF">
                <a:alpha val="64000"/>
              </a:srgbClr>
            </a:solidFill>
            <a:prstDash val="solid"/>
          </a:ln>
        </p:spPr>
      </p:sp>
      <p:sp>
        <p:nvSpPr>
          <p:cNvPr id="4" name="Text 1"/>
          <p:cNvSpPr/>
          <p:nvPr/>
        </p:nvSpPr>
        <p:spPr>
          <a:xfrm>
            <a:off x="2878336" y="545783"/>
            <a:ext cx="3969782" cy="620316"/>
          </a:xfrm>
          <a:prstGeom prst="rect">
            <a:avLst/>
          </a:prstGeom>
          <a:noFill/>
          <a:ln/>
        </p:spPr>
        <p:txBody>
          <a:bodyPr wrap="none" rtlCol="0" anchor="t"/>
          <a:lstStyle/>
          <a:p>
            <a:pPr marL="0" indent="0">
              <a:lnSpc>
                <a:spcPts val="4884"/>
              </a:lnSpc>
              <a:buNone/>
            </a:pPr>
            <a:r>
              <a:rPr lang="en-US" sz="3907" b="1" kern="0" spc="-78" dirty="0">
                <a:solidFill>
                  <a:srgbClr val="FF75D3"/>
                </a:solidFill>
                <a:latin typeface="adonis-web" pitchFamily="34" charset="0"/>
                <a:ea typeface="adonis-web" pitchFamily="34" charset="-122"/>
                <a:cs typeface="adonis-web" pitchFamily="34" charset="-120"/>
              </a:rPr>
              <a:t>circuit diagram</a:t>
            </a:r>
            <a:endParaRPr lang="en-US" sz="3907" dirty="0"/>
          </a:p>
        </p:txBody>
      </p:sp>
      <p:pic>
        <p:nvPicPr>
          <p:cNvPr id="5" name="Image 1" descr="preencoded.png"/>
          <p:cNvPicPr>
            <a:picLocks noChangeAspect="1"/>
          </p:cNvPicPr>
          <p:nvPr/>
        </p:nvPicPr>
        <p:blipFill>
          <a:blip r:embed="rId4"/>
          <a:stretch>
            <a:fillRect/>
          </a:stretch>
        </p:blipFill>
        <p:spPr>
          <a:xfrm>
            <a:off x="2878336" y="1563053"/>
            <a:ext cx="6060996" cy="612100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829CF35-FB32-7F06-7F98-11783952B4F9}"/>
              </a:ext>
            </a:extLst>
          </p:cNvPr>
          <p:cNvSpPr txBox="1"/>
          <p:nvPr/>
        </p:nvSpPr>
        <p:spPr>
          <a:xfrm>
            <a:off x="914400" y="329148"/>
            <a:ext cx="7315200" cy="7571303"/>
          </a:xfrm>
          <a:prstGeom prst="rect">
            <a:avLst/>
          </a:prstGeom>
          <a:noFill/>
        </p:spPr>
        <p:txBody>
          <a:bodyPr wrap="square">
            <a:spAutoFit/>
          </a:bodyPr>
          <a:lstStyle/>
          <a:p>
            <a:r>
              <a:rPr lang="en-IN" sz="5400" b="1" i="0" u="none" strike="noStrike" baseline="0" dirty="0">
                <a:solidFill>
                  <a:schemeClr val="accent2">
                    <a:lumMod val="75000"/>
                  </a:schemeClr>
                </a:solidFill>
                <a:latin typeface="Georgia" panose="02040502050405020303" pitchFamily="18" charset="0"/>
              </a:rPr>
              <a:t>SOURCE CODE </a:t>
            </a:r>
            <a:endParaRPr lang="en-IN" sz="5400" b="0" i="0" u="none" strike="noStrike" baseline="0" dirty="0">
              <a:solidFill>
                <a:schemeClr val="accent2">
                  <a:lumMod val="75000"/>
                </a:schemeClr>
              </a:solidFill>
              <a:latin typeface="Georgia" panose="02040502050405020303" pitchFamily="18" charset="0"/>
            </a:endParaRPr>
          </a:p>
          <a:p>
            <a:r>
              <a:rPr lang="en-IN" sz="1800" b="1" i="0" u="none" strike="noStrike" baseline="0" dirty="0">
                <a:solidFill>
                  <a:schemeClr val="accent2">
                    <a:lumMod val="75000"/>
                  </a:schemeClr>
                </a:solidFill>
                <a:latin typeface="Arial" panose="020B0604020202020204" pitchFamily="34" charset="0"/>
              </a:rPr>
              <a:t>//include the RFID libs </a:t>
            </a:r>
            <a:endParaRPr lang="en-IN" sz="1800" b="0" i="0" u="none" strike="noStrike" baseline="0" dirty="0">
              <a:solidFill>
                <a:schemeClr val="accent2">
                  <a:lumMod val="75000"/>
                </a:schemeClr>
              </a:solidFill>
              <a:latin typeface="Arial" panose="020B0604020202020204" pitchFamily="34" charset="0"/>
            </a:endParaRPr>
          </a:p>
          <a:p>
            <a:r>
              <a:rPr lang="en-IN" sz="1800" b="1" i="0" u="none" strike="noStrike" baseline="0" dirty="0">
                <a:solidFill>
                  <a:schemeClr val="accent2">
                    <a:lumMod val="75000"/>
                  </a:schemeClr>
                </a:solidFill>
                <a:latin typeface="Arial" panose="020B0604020202020204" pitchFamily="34" charset="0"/>
              </a:rPr>
              <a:t>#include &lt;</a:t>
            </a:r>
            <a:r>
              <a:rPr lang="en-IN" sz="1800" b="1" i="0" u="none" strike="noStrike" baseline="0" dirty="0" err="1">
                <a:solidFill>
                  <a:schemeClr val="accent2">
                    <a:lumMod val="75000"/>
                  </a:schemeClr>
                </a:solidFill>
                <a:latin typeface="Arial" panose="020B0604020202020204" pitchFamily="34" charset="0"/>
              </a:rPr>
              <a:t>SPI.h</a:t>
            </a:r>
            <a:r>
              <a:rPr lang="en-IN" sz="1800" b="1" i="0" u="none" strike="noStrike" baseline="0" dirty="0">
                <a:solidFill>
                  <a:schemeClr val="accent2">
                    <a:lumMod val="75000"/>
                  </a:schemeClr>
                </a:solidFill>
                <a:latin typeface="Arial" panose="020B0604020202020204" pitchFamily="34" charset="0"/>
              </a:rPr>
              <a:t>&gt; </a:t>
            </a:r>
            <a:endParaRPr lang="en-IN" sz="1800" b="0" i="0" u="none" strike="noStrike" baseline="0" dirty="0">
              <a:solidFill>
                <a:schemeClr val="accent2">
                  <a:lumMod val="75000"/>
                </a:schemeClr>
              </a:solidFill>
              <a:latin typeface="Arial" panose="020B0604020202020204" pitchFamily="34" charset="0"/>
            </a:endParaRPr>
          </a:p>
          <a:p>
            <a:r>
              <a:rPr lang="en-IN" sz="1800" b="1" i="0" u="none" strike="noStrike" baseline="0" dirty="0">
                <a:solidFill>
                  <a:schemeClr val="accent2">
                    <a:lumMod val="75000"/>
                  </a:schemeClr>
                </a:solidFill>
                <a:latin typeface="Arial" panose="020B0604020202020204" pitchFamily="34" charset="0"/>
              </a:rPr>
              <a:t>#include &lt;MFRC522.h&gt; </a:t>
            </a:r>
            <a:endParaRPr lang="en-IN" sz="1800" b="0" i="0" u="none" strike="noStrike" baseline="0" dirty="0">
              <a:solidFill>
                <a:schemeClr val="accent2">
                  <a:lumMod val="75000"/>
                </a:schemeClr>
              </a:solidFill>
              <a:latin typeface="Arial" panose="020B0604020202020204" pitchFamily="34" charset="0"/>
            </a:endParaRPr>
          </a:p>
          <a:p>
            <a:r>
              <a:rPr lang="en-IN" sz="1800" b="0" i="0" u="none" strike="noStrike" baseline="0" dirty="0">
                <a:solidFill>
                  <a:schemeClr val="accent2">
                    <a:lumMod val="75000"/>
                  </a:schemeClr>
                </a:solidFill>
                <a:latin typeface="Georgia" panose="02040502050405020303" pitchFamily="18" charset="0"/>
              </a:rPr>
              <a:t>//include the LCD lib </a:t>
            </a:r>
          </a:p>
          <a:p>
            <a:r>
              <a:rPr lang="en-IN" sz="1800" b="1" i="0" u="none" strike="noStrike" baseline="0" dirty="0">
                <a:solidFill>
                  <a:schemeClr val="accent2">
                    <a:lumMod val="75000"/>
                  </a:schemeClr>
                </a:solidFill>
                <a:latin typeface="Arial" panose="020B0604020202020204" pitchFamily="34" charset="0"/>
              </a:rPr>
              <a:t>#include &lt;</a:t>
            </a:r>
            <a:r>
              <a:rPr lang="en-IN" sz="1800" b="1" i="0" u="none" strike="noStrike" baseline="0" dirty="0" err="1">
                <a:solidFill>
                  <a:schemeClr val="accent2">
                    <a:lumMod val="75000"/>
                  </a:schemeClr>
                </a:solidFill>
                <a:latin typeface="Arial" panose="020B0604020202020204" pitchFamily="34" charset="0"/>
              </a:rPr>
              <a:t>LiquidCrystal.h</a:t>
            </a:r>
            <a:r>
              <a:rPr lang="en-IN" sz="1800" b="1" i="0" u="none" strike="noStrike" baseline="0" dirty="0">
                <a:solidFill>
                  <a:schemeClr val="accent2">
                    <a:lumMod val="75000"/>
                  </a:schemeClr>
                </a:solidFill>
                <a:latin typeface="Arial" panose="020B0604020202020204" pitchFamily="34" charset="0"/>
              </a:rPr>
              <a:t>&gt; </a:t>
            </a:r>
            <a:endParaRPr lang="en-IN" sz="1800" b="0" i="0" u="none" strike="noStrike" baseline="0" dirty="0">
              <a:solidFill>
                <a:schemeClr val="accent2">
                  <a:lumMod val="75000"/>
                </a:schemeClr>
              </a:solidFill>
              <a:latin typeface="Arial" panose="020B0604020202020204" pitchFamily="34" charset="0"/>
            </a:endParaRPr>
          </a:p>
          <a:p>
            <a:r>
              <a:rPr lang="en-US" sz="1800" b="0" i="0" u="none" strike="noStrike" baseline="0" dirty="0">
                <a:solidFill>
                  <a:schemeClr val="accent2">
                    <a:lumMod val="75000"/>
                  </a:schemeClr>
                </a:solidFill>
                <a:latin typeface="Georgia" panose="02040502050405020303" pitchFamily="18" charset="0"/>
              </a:rPr>
              <a:t>//</a:t>
            </a:r>
            <a:r>
              <a:rPr lang="en-US" sz="1800" b="0" i="0" u="none" strike="noStrike" baseline="0" dirty="0" err="1">
                <a:solidFill>
                  <a:schemeClr val="accent2">
                    <a:lumMod val="75000"/>
                  </a:schemeClr>
                </a:solidFill>
                <a:latin typeface="Georgia" panose="02040502050405020303" pitchFamily="18" charset="0"/>
              </a:rPr>
              <a:t>declear</a:t>
            </a:r>
            <a:r>
              <a:rPr lang="en-US" sz="1800" b="0" i="0" u="none" strike="noStrike" baseline="0" dirty="0">
                <a:solidFill>
                  <a:schemeClr val="accent2">
                    <a:lumMod val="75000"/>
                  </a:schemeClr>
                </a:solidFill>
                <a:latin typeface="Georgia" panose="02040502050405020303" pitchFamily="18" charset="0"/>
              </a:rPr>
              <a:t> the reset and SDA pins of RFID </a:t>
            </a:r>
          </a:p>
          <a:p>
            <a:r>
              <a:rPr lang="en-IN" sz="1800" b="1" i="0" u="none" strike="noStrike" baseline="0" dirty="0">
                <a:solidFill>
                  <a:schemeClr val="accent2">
                    <a:lumMod val="75000"/>
                  </a:schemeClr>
                </a:solidFill>
                <a:latin typeface="Arial" panose="020B0604020202020204" pitchFamily="34" charset="0"/>
              </a:rPr>
              <a:t>#define SS_PIN 10 </a:t>
            </a:r>
            <a:endParaRPr lang="en-IN" sz="1800" b="0" i="0" u="none" strike="noStrike" baseline="0" dirty="0">
              <a:solidFill>
                <a:schemeClr val="accent2">
                  <a:lumMod val="75000"/>
                </a:schemeClr>
              </a:solidFill>
              <a:latin typeface="Arial" panose="020B0604020202020204" pitchFamily="34" charset="0"/>
            </a:endParaRPr>
          </a:p>
          <a:p>
            <a:r>
              <a:rPr lang="en-IN" sz="1800" b="1" i="0" u="none" strike="noStrike" baseline="0" dirty="0">
                <a:solidFill>
                  <a:schemeClr val="accent2">
                    <a:lumMod val="75000"/>
                  </a:schemeClr>
                </a:solidFill>
                <a:latin typeface="Arial" panose="020B0604020202020204" pitchFamily="34" charset="0"/>
              </a:rPr>
              <a:t>#define RST_PIN 9 </a:t>
            </a:r>
            <a:endParaRPr lang="en-IN" sz="1800" b="0" i="0" u="none" strike="noStrike" baseline="0" dirty="0">
              <a:solidFill>
                <a:schemeClr val="accent2">
                  <a:lumMod val="75000"/>
                </a:schemeClr>
              </a:solidFill>
              <a:latin typeface="Arial" panose="020B0604020202020204" pitchFamily="34" charset="0"/>
            </a:endParaRPr>
          </a:p>
          <a:p>
            <a:r>
              <a:rPr lang="en-IN" sz="1800" b="1" i="0" u="none" strike="noStrike" baseline="0" dirty="0">
                <a:solidFill>
                  <a:schemeClr val="accent2">
                    <a:lumMod val="75000"/>
                  </a:schemeClr>
                </a:solidFill>
                <a:latin typeface="Arial" panose="020B0604020202020204" pitchFamily="34" charset="0"/>
              </a:rPr>
              <a:t>// Create MFRC522 instance. </a:t>
            </a:r>
            <a:endParaRPr lang="en-IN" sz="1800" b="0" i="0" u="none" strike="noStrike" baseline="0" dirty="0">
              <a:solidFill>
                <a:schemeClr val="accent2">
                  <a:lumMod val="75000"/>
                </a:schemeClr>
              </a:solidFill>
              <a:latin typeface="Arial" panose="020B0604020202020204" pitchFamily="34" charset="0"/>
            </a:endParaRPr>
          </a:p>
          <a:p>
            <a:r>
              <a:rPr lang="en-US" sz="1800" b="1" i="0" u="none" strike="noStrike" baseline="0" dirty="0">
                <a:solidFill>
                  <a:schemeClr val="accent2">
                    <a:lumMod val="75000"/>
                  </a:schemeClr>
                </a:solidFill>
                <a:latin typeface="Arial" panose="020B0604020202020204" pitchFamily="34" charset="0"/>
              </a:rPr>
              <a:t>MFRC522 mfrc522(SS_PIN, RST_PIN); // Create MFRC522 instance. </a:t>
            </a:r>
            <a:endParaRPr lang="en-US" sz="1800" b="0" i="0" u="none" strike="noStrike" baseline="0" dirty="0">
              <a:solidFill>
                <a:schemeClr val="accent2">
                  <a:lumMod val="75000"/>
                </a:schemeClr>
              </a:solidFill>
              <a:latin typeface="Arial" panose="020B0604020202020204" pitchFamily="34" charset="0"/>
            </a:endParaRPr>
          </a:p>
          <a:p>
            <a:r>
              <a:rPr lang="en-US" sz="1800" b="1" i="0" u="none" strike="noStrike" baseline="0" dirty="0">
                <a:solidFill>
                  <a:schemeClr val="accent2">
                    <a:lumMod val="75000"/>
                  </a:schemeClr>
                </a:solidFill>
                <a:latin typeface="Arial" panose="020B0604020202020204" pitchFamily="34" charset="0"/>
              </a:rPr>
              <a:t>//</a:t>
            </a:r>
            <a:r>
              <a:rPr lang="en-US" sz="1800" b="1" i="0" u="none" strike="noStrike" baseline="0" dirty="0" err="1">
                <a:solidFill>
                  <a:schemeClr val="accent2">
                    <a:lumMod val="75000"/>
                  </a:schemeClr>
                </a:solidFill>
                <a:latin typeface="Arial" panose="020B0604020202020204" pitchFamily="34" charset="0"/>
              </a:rPr>
              <a:t>declear</a:t>
            </a:r>
            <a:r>
              <a:rPr lang="en-US" sz="1800" b="1" i="0" u="none" strike="noStrike" baseline="0" dirty="0">
                <a:solidFill>
                  <a:schemeClr val="accent2">
                    <a:lumMod val="75000"/>
                  </a:schemeClr>
                </a:solidFill>
                <a:latin typeface="Arial" panose="020B0604020202020204" pitchFamily="34" charset="0"/>
              </a:rPr>
              <a:t> what LCD pins u are sending data </a:t>
            </a:r>
            <a:endParaRPr lang="en-US" sz="1800" b="0" i="0" u="none" strike="noStrike" baseline="0" dirty="0">
              <a:solidFill>
                <a:schemeClr val="accent2">
                  <a:lumMod val="75000"/>
                </a:schemeClr>
              </a:solidFill>
              <a:latin typeface="Arial" panose="020B0604020202020204" pitchFamily="34" charset="0"/>
            </a:endParaRPr>
          </a:p>
          <a:p>
            <a:r>
              <a:rPr lang="en-IN" sz="1800" b="1" i="0" u="none" strike="noStrike" baseline="0" dirty="0" err="1">
                <a:solidFill>
                  <a:schemeClr val="accent2">
                    <a:lumMod val="75000"/>
                  </a:schemeClr>
                </a:solidFill>
                <a:latin typeface="Arial" panose="020B0604020202020204" pitchFamily="34" charset="0"/>
              </a:rPr>
              <a:t>LiquidCrystal</a:t>
            </a:r>
            <a:r>
              <a:rPr lang="en-IN" sz="1800" b="1" i="0" u="none" strike="noStrike" baseline="0" dirty="0">
                <a:solidFill>
                  <a:schemeClr val="accent2">
                    <a:lumMod val="75000"/>
                  </a:schemeClr>
                </a:solidFill>
                <a:latin typeface="Arial" panose="020B0604020202020204" pitchFamily="34" charset="0"/>
              </a:rPr>
              <a:t> lcd(3, 2, 6, 4, 7, 5); </a:t>
            </a:r>
            <a:endParaRPr lang="en-IN" sz="1800" b="0" i="0" u="none" strike="noStrike" baseline="0" dirty="0">
              <a:solidFill>
                <a:schemeClr val="accent2">
                  <a:lumMod val="75000"/>
                </a:schemeClr>
              </a:solidFill>
              <a:latin typeface="Arial" panose="020B0604020202020204" pitchFamily="34" charset="0"/>
            </a:endParaRPr>
          </a:p>
          <a:p>
            <a:r>
              <a:rPr lang="en-IN" sz="1800" b="0" i="0" u="none" strike="noStrike" baseline="0" dirty="0" err="1">
                <a:solidFill>
                  <a:schemeClr val="accent2">
                    <a:lumMod val="75000"/>
                  </a:schemeClr>
                </a:solidFill>
                <a:latin typeface="Georgia" panose="02040502050405020303" pitchFamily="18" charset="0"/>
              </a:rPr>
              <a:t>tring</a:t>
            </a:r>
            <a:r>
              <a:rPr lang="en-IN" sz="1800" b="0" i="0" u="none" strike="noStrike" baseline="0" dirty="0">
                <a:solidFill>
                  <a:schemeClr val="accent2">
                    <a:lumMod val="75000"/>
                  </a:schemeClr>
                </a:solidFill>
                <a:latin typeface="Georgia" panose="02040502050405020303" pitchFamily="18" charset="0"/>
              </a:rPr>
              <a:t> pass1 = "CHIBUEZE"; </a:t>
            </a:r>
          </a:p>
          <a:p>
            <a:r>
              <a:rPr lang="en-US" sz="1800" b="1" i="0" u="none" strike="noStrike" baseline="0" dirty="0">
                <a:solidFill>
                  <a:schemeClr val="accent2">
                    <a:lumMod val="75000"/>
                  </a:schemeClr>
                </a:solidFill>
                <a:latin typeface="Arial" panose="020B0604020202020204" pitchFamily="34" charset="0"/>
              </a:rPr>
              <a:t>String acct1 = "6A 2D 67 07"; </a:t>
            </a:r>
            <a:endParaRPr lang="en-US" sz="1800" b="0" i="0" u="none" strike="noStrike" baseline="0" dirty="0">
              <a:solidFill>
                <a:schemeClr val="accent2">
                  <a:lumMod val="75000"/>
                </a:schemeClr>
              </a:solidFill>
              <a:latin typeface="Georgia" panose="02040502050405020303" pitchFamily="18" charset="0"/>
            </a:endParaRPr>
          </a:p>
          <a:p>
            <a:r>
              <a:rPr lang="en-IN" sz="1800" b="1" i="0" u="none" strike="noStrike" baseline="0" dirty="0">
                <a:solidFill>
                  <a:schemeClr val="accent2">
                    <a:lumMod val="75000"/>
                  </a:schemeClr>
                </a:solidFill>
                <a:latin typeface="Arial" panose="020B0604020202020204" pitchFamily="34" charset="0"/>
              </a:rPr>
              <a:t>String pass2 = "SMART"; </a:t>
            </a:r>
            <a:endParaRPr lang="en-IN" sz="1800" b="0" i="0" u="none" strike="noStrike" baseline="0" dirty="0">
              <a:solidFill>
                <a:schemeClr val="accent2">
                  <a:lumMod val="75000"/>
                </a:schemeClr>
              </a:solidFill>
              <a:latin typeface="Arial" panose="020B0604020202020204" pitchFamily="34" charset="0"/>
            </a:endParaRPr>
          </a:p>
          <a:p>
            <a:r>
              <a:rPr lang="en-US" sz="1800" b="1" i="0" u="none" strike="noStrike" baseline="0" dirty="0">
                <a:solidFill>
                  <a:schemeClr val="accent2">
                    <a:lumMod val="75000"/>
                  </a:schemeClr>
                </a:solidFill>
                <a:latin typeface="Arial" panose="020B0604020202020204" pitchFamily="34" charset="0"/>
              </a:rPr>
              <a:t>String acct2 = "77 1F 73 63"; </a:t>
            </a:r>
            <a:endParaRPr lang="en-US" sz="1800" b="0" i="0" u="none" strike="noStrike" baseline="0" dirty="0">
              <a:solidFill>
                <a:schemeClr val="accent2">
                  <a:lumMod val="75000"/>
                </a:schemeClr>
              </a:solidFill>
              <a:latin typeface="Arial" panose="020B0604020202020204" pitchFamily="34" charset="0"/>
            </a:endParaRPr>
          </a:p>
          <a:p>
            <a:r>
              <a:rPr lang="en-IN" sz="1800" b="1" i="0" u="none" strike="noStrike" baseline="0" dirty="0">
                <a:solidFill>
                  <a:schemeClr val="accent2">
                    <a:lumMod val="75000"/>
                  </a:schemeClr>
                </a:solidFill>
                <a:latin typeface="Arial" panose="020B0604020202020204" pitchFamily="34" charset="0"/>
              </a:rPr>
              <a:t>int balance1 = 1000; </a:t>
            </a:r>
            <a:endParaRPr lang="en-IN" sz="1800" b="0" i="0" u="none" strike="noStrike" baseline="0" dirty="0">
              <a:solidFill>
                <a:schemeClr val="accent2">
                  <a:lumMod val="75000"/>
                </a:schemeClr>
              </a:solidFill>
              <a:latin typeface="Arial" panose="020B0604020202020204" pitchFamily="34" charset="0"/>
            </a:endParaRPr>
          </a:p>
          <a:p>
            <a:r>
              <a:rPr lang="en-IN" sz="1800" b="1" i="0" u="none" strike="noStrike" baseline="0" dirty="0">
                <a:solidFill>
                  <a:schemeClr val="accent2">
                    <a:lumMod val="75000"/>
                  </a:schemeClr>
                </a:solidFill>
                <a:latin typeface="Arial" panose="020B0604020202020204" pitchFamily="34" charset="0"/>
              </a:rPr>
              <a:t>int balance2 = 1000; </a:t>
            </a:r>
            <a:endParaRPr lang="en-IN" sz="1800" b="0" i="0" u="none" strike="noStrike" baseline="0" dirty="0">
              <a:solidFill>
                <a:schemeClr val="accent2">
                  <a:lumMod val="75000"/>
                </a:schemeClr>
              </a:solidFill>
              <a:latin typeface="Arial" panose="020B0604020202020204" pitchFamily="34" charset="0"/>
            </a:endParaRPr>
          </a:p>
          <a:p>
            <a:r>
              <a:rPr lang="en-IN" sz="1800" b="1" i="0" u="none" strike="noStrike" baseline="0" dirty="0">
                <a:solidFill>
                  <a:schemeClr val="accent2">
                    <a:lumMod val="75000"/>
                  </a:schemeClr>
                </a:solidFill>
                <a:latin typeface="Arial" panose="020B0604020202020204" pitchFamily="34" charset="0"/>
              </a:rPr>
              <a:t>int rate = 200; </a:t>
            </a:r>
            <a:endParaRPr lang="en-IN" sz="1800" b="0" i="0" u="none" strike="noStrike" baseline="0" dirty="0">
              <a:solidFill>
                <a:schemeClr val="accent2">
                  <a:lumMod val="75000"/>
                </a:schemeClr>
              </a:solidFill>
              <a:latin typeface="Arial" panose="020B0604020202020204" pitchFamily="34" charset="0"/>
            </a:endParaRPr>
          </a:p>
          <a:p>
            <a:r>
              <a:rPr lang="en-IN" sz="1800" b="1" i="0" u="none" strike="noStrike" baseline="0" dirty="0">
                <a:solidFill>
                  <a:schemeClr val="accent2">
                    <a:lumMod val="75000"/>
                  </a:schemeClr>
                </a:solidFill>
                <a:latin typeface="Arial" panose="020B0604020202020204" pitchFamily="34" charset="0"/>
              </a:rPr>
              <a:t>void setup() </a:t>
            </a:r>
            <a:endParaRPr lang="en-IN" sz="1800" b="0" i="0" u="none" strike="noStrike" baseline="0" dirty="0">
              <a:solidFill>
                <a:schemeClr val="accent2">
                  <a:lumMod val="75000"/>
                </a:schemeClr>
              </a:solidFill>
              <a:latin typeface="Arial" panose="020B0604020202020204" pitchFamily="34" charset="0"/>
            </a:endParaRPr>
          </a:p>
          <a:p>
            <a:r>
              <a:rPr lang="en-IN" sz="1800" b="1" i="0" u="none" strike="noStrike" baseline="0" dirty="0">
                <a:solidFill>
                  <a:schemeClr val="accent2">
                    <a:lumMod val="75000"/>
                  </a:schemeClr>
                </a:solidFill>
                <a:latin typeface="Arial" panose="020B0604020202020204" pitchFamily="34" charset="0"/>
              </a:rPr>
              <a:t>{ </a:t>
            </a:r>
            <a:endParaRPr lang="en-IN" sz="1800" b="0" i="0" u="none" strike="noStrike" baseline="0" dirty="0">
              <a:solidFill>
                <a:schemeClr val="accent2">
                  <a:lumMod val="75000"/>
                </a:schemeClr>
              </a:solidFill>
              <a:latin typeface="Arial" panose="020B0604020202020204" pitchFamily="34" charset="0"/>
            </a:endParaRPr>
          </a:p>
          <a:p>
            <a:r>
              <a:rPr lang="en-IN" sz="1800" b="0" i="0" u="none" strike="noStrike" baseline="0" dirty="0" err="1">
                <a:solidFill>
                  <a:schemeClr val="accent2">
                    <a:lumMod val="75000"/>
                  </a:schemeClr>
                </a:solidFill>
                <a:latin typeface="Georgia" panose="02040502050405020303" pitchFamily="18" charset="0"/>
              </a:rPr>
              <a:t>Serial.begin</a:t>
            </a:r>
            <a:r>
              <a:rPr lang="en-IN" sz="1800" b="0" i="0" u="none" strike="noStrike" baseline="0" dirty="0">
                <a:solidFill>
                  <a:schemeClr val="accent2">
                    <a:lumMod val="75000"/>
                  </a:schemeClr>
                </a:solidFill>
                <a:latin typeface="Georgia" panose="02040502050405020303" pitchFamily="18" charset="0"/>
              </a:rPr>
              <a:t>(9600); </a:t>
            </a:r>
          </a:p>
          <a:p>
            <a:r>
              <a:rPr lang="en-IN" sz="1800" b="0" i="0" u="none" strike="noStrike" baseline="0" dirty="0">
                <a:solidFill>
                  <a:schemeClr val="accent2">
                    <a:lumMod val="75000"/>
                  </a:schemeClr>
                </a:solidFill>
                <a:latin typeface="Georgia" panose="02040502050405020303" pitchFamily="18" charset="0"/>
              </a:rPr>
              <a:t>// Initiate SPI bus </a:t>
            </a:r>
            <a:endParaRPr lang="en-IN" dirty="0">
              <a:solidFill>
                <a:schemeClr val="accent2">
                  <a:lumMod val="75000"/>
                </a:schemeClr>
              </a:solidFill>
            </a:endParaRPr>
          </a:p>
        </p:txBody>
      </p:sp>
    </p:spTree>
    <p:extLst>
      <p:ext uri="{BB962C8B-B14F-4D97-AF65-F5344CB8AC3E}">
        <p14:creationId xmlns:p14="http://schemas.microsoft.com/office/powerpoint/2010/main" val="3374941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6B46B0A-2336-D086-B7AD-01AD0995D4CA}"/>
              </a:ext>
            </a:extLst>
          </p:cNvPr>
          <p:cNvSpPr txBox="1"/>
          <p:nvPr/>
        </p:nvSpPr>
        <p:spPr>
          <a:xfrm>
            <a:off x="914400" y="349317"/>
            <a:ext cx="7315200" cy="7879080"/>
          </a:xfrm>
          <a:prstGeom prst="rect">
            <a:avLst/>
          </a:prstGeom>
          <a:noFill/>
        </p:spPr>
        <p:txBody>
          <a:bodyPr wrap="square">
            <a:spAutoFit/>
          </a:bodyPr>
          <a:lstStyle/>
          <a:p>
            <a:r>
              <a:rPr lang="en-IN" sz="1800" b="0" i="0" u="none" strike="noStrike" baseline="0" dirty="0" err="1">
                <a:solidFill>
                  <a:schemeClr val="accent2">
                    <a:lumMod val="75000"/>
                  </a:schemeClr>
                </a:solidFill>
                <a:latin typeface="Arial" panose="020B0604020202020204" pitchFamily="34" charset="0"/>
              </a:rPr>
              <a:t>SPI.begin</a:t>
            </a:r>
            <a:r>
              <a:rPr lang="en-IN" sz="1800" b="0" i="0" u="none" strike="noStrike" baseline="0" dirty="0">
                <a:solidFill>
                  <a:schemeClr val="accent2">
                    <a:lumMod val="75000"/>
                  </a:schemeClr>
                </a:solidFill>
                <a:latin typeface="Arial" panose="020B0604020202020204" pitchFamily="34" charset="0"/>
              </a:rPr>
              <a:t>(); </a:t>
            </a:r>
          </a:p>
          <a:p>
            <a:r>
              <a:rPr lang="en-IN" sz="1800" b="0" i="0" u="none" strike="noStrike" baseline="0" dirty="0">
                <a:solidFill>
                  <a:schemeClr val="accent2">
                    <a:lumMod val="75000"/>
                  </a:schemeClr>
                </a:solidFill>
                <a:latin typeface="Arial" panose="020B0604020202020204" pitchFamily="34" charset="0"/>
              </a:rPr>
              <a:t>// Initiate MFRC522 </a:t>
            </a:r>
          </a:p>
          <a:p>
            <a:r>
              <a:rPr lang="en-IN" sz="1800" b="0" i="0" u="none" strike="noStrike" baseline="0" dirty="0">
                <a:solidFill>
                  <a:schemeClr val="accent2">
                    <a:lumMod val="75000"/>
                  </a:schemeClr>
                </a:solidFill>
                <a:latin typeface="Arial" panose="020B0604020202020204" pitchFamily="34" charset="0"/>
              </a:rPr>
              <a:t>mfrc522.PCD_Init(); </a:t>
            </a:r>
          </a:p>
          <a:p>
            <a:r>
              <a:rPr lang="en-IN" sz="1800" b="0" i="0" u="none" strike="noStrike" baseline="0" dirty="0">
                <a:solidFill>
                  <a:schemeClr val="accent2">
                    <a:lumMod val="75000"/>
                  </a:schemeClr>
                </a:solidFill>
                <a:latin typeface="Arial" panose="020B0604020202020204" pitchFamily="34" charset="0"/>
              </a:rPr>
              <a:t>//begin the LCD </a:t>
            </a:r>
          </a:p>
          <a:p>
            <a:r>
              <a:rPr lang="en-IN" sz="1800" b="0" i="0" u="none" strike="noStrike" baseline="0" dirty="0" err="1">
                <a:solidFill>
                  <a:schemeClr val="accent2">
                    <a:lumMod val="75000"/>
                  </a:schemeClr>
                </a:solidFill>
                <a:latin typeface="Arial" panose="020B0604020202020204" pitchFamily="34" charset="0"/>
              </a:rPr>
              <a:t>lcd.begin</a:t>
            </a:r>
            <a:r>
              <a:rPr lang="en-IN" sz="1800" b="0" i="0" u="none" strike="noStrike" baseline="0" dirty="0">
                <a:solidFill>
                  <a:schemeClr val="accent2">
                    <a:lumMod val="75000"/>
                  </a:schemeClr>
                </a:solidFill>
                <a:latin typeface="Arial" panose="020B0604020202020204" pitchFamily="34" charset="0"/>
              </a:rPr>
              <a:t>(16, 4); </a:t>
            </a:r>
          </a:p>
          <a:p>
            <a:r>
              <a:rPr lang="en-IN" sz="1800" b="0" i="0" u="none" strike="noStrike" baseline="0" dirty="0">
                <a:solidFill>
                  <a:schemeClr val="accent2">
                    <a:lumMod val="75000"/>
                  </a:schemeClr>
                </a:solidFill>
                <a:latin typeface="Arial" panose="020B0604020202020204" pitchFamily="34" charset="0"/>
              </a:rPr>
              <a:t>//state your actuator pins </a:t>
            </a:r>
          </a:p>
          <a:p>
            <a:r>
              <a:rPr lang="en-IN" sz="1800" b="0" i="0" u="none" strike="noStrike" baseline="0" dirty="0" err="1">
                <a:solidFill>
                  <a:schemeClr val="accent2">
                    <a:lumMod val="75000"/>
                  </a:schemeClr>
                </a:solidFill>
                <a:latin typeface="Arial" panose="020B0604020202020204" pitchFamily="34" charset="0"/>
              </a:rPr>
              <a:t>pinMode</a:t>
            </a:r>
            <a:r>
              <a:rPr lang="en-IN" sz="1800" b="0" i="0" u="none" strike="noStrike" baseline="0" dirty="0">
                <a:solidFill>
                  <a:schemeClr val="accent2">
                    <a:lumMod val="75000"/>
                  </a:schemeClr>
                </a:solidFill>
                <a:latin typeface="Arial" panose="020B0604020202020204" pitchFamily="34" charset="0"/>
              </a:rPr>
              <a:t>(A0, OUTPUT); </a:t>
            </a:r>
          </a:p>
          <a:p>
            <a:r>
              <a:rPr lang="en-IN" sz="1800" b="0" i="0" u="none" strike="noStrike" baseline="0" dirty="0" err="1">
                <a:solidFill>
                  <a:schemeClr val="accent2">
                    <a:lumMod val="75000"/>
                  </a:schemeClr>
                </a:solidFill>
                <a:latin typeface="Arial" panose="020B0604020202020204" pitchFamily="34" charset="0"/>
              </a:rPr>
              <a:t>pinMode</a:t>
            </a:r>
            <a:r>
              <a:rPr lang="en-IN" sz="1800" b="0" i="0" u="none" strike="noStrike" baseline="0" dirty="0">
                <a:solidFill>
                  <a:schemeClr val="accent2">
                    <a:lumMod val="75000"/>
                  </a:schemeClr>
                </a:solidFill>
                <a:latin typeface="Arial" panose="020B0604020202020204" pitchFamily="34" charset="0"/>
              </a:rPr>
              <a:t>(A1, OUTPUT); </a:t>
            </a:r>
          </a:p>
          <a:p>
            <a:r>
              <a:rPr lang="en-IN" sz="1800" b="0" i="0" u="none" strike="noStrike" baseline="0" dirty="0" err="1">
                <a:solidFill>
                  <a:schemeClr val="accent2">
                    <a:lumMod val="75000"/>
                  </a:schemeClr>
                </a:solidFill>
                <a:latin typeface="Arial" panose="020B0604020202020204" pitchFamily="34" charset="0"/>
              </a:rPr>
              <a:t>pinMode</a:t>
            </a:r>
            <a:r>
              <a:rPr lang="en-IN" sz="1800" b="0" i="0" u="none" strike="noStrike" baseline="0" dirty="0">
                <a:solidFill>
                  <a:schemeClr val="accent2">
                    <a:lumMod val="75000"/>
                  </a:schemeClr>
                </a:solidFill>
                <a:latin typeface="Arial" panose="020B0604020202020204" pitchFamily="34" charset="0"/>
              </a:rPr>
              <a:t>(A2, OUTPUT); </a:t>
            </a:r>
          </a:p>
          <a:p>
            <a:r>
              <a:rPr lang="en-IN" sz="1800" b="0" i="0" u="none" strike="noStrike" baseline="0" dirty="0">
                <a:solidFill>
                  <a:schemeClr val="accent2">
                    <a:lumMod val="75000"/>
                  </a:schemeClr>
                </a:solidFill>
                <a:latin typeface="Arial" panose="020B0604020202020204" pitchFamily="34" charset="0"/>
              </a:rPr>
              <a:t>//display a welcome note </a:t>
            </a:r>
          </a:p>
          <a:p>
            <a:r>
              <a:rPr lang="en-IN" sz="1800" b="0" i="0" u="none" strike="noStrike" baseline="0" dirty="0" err="1">
                <a:solidFill>
                  <a:schemeClr val="accent2">
                    <a:lumMod val="75000"/>
                  </a:schemeClr>
                </a:solidFill>
                <a:latin typeface="Arial" panose="020B0604020202020204" pitchFamily="34" charset="0"/>
              </a:rPr>
              <a:t>lcd.setCursor</a:t>
            </a:r>
            <a:r>
              <a:rPr lang="en-IN" sz="1800" b="0" i="0" u="none" strike="noStrike" baseline="0" dirty="0">
                <a:solidFill>
                  <a:schemeClr val="accent2">
                    <a:lumMod val="75000"/>
                  </a:schemeClr>
                </a:solidFill>
                <a:latin typeface="Arial" panose="020B0604020202020204" pitchFamily="34" charset="0"/>
              </a:rPr>
              <a:t>(0, 0); </a:t>
            </a:r>
          </a:p>
          <a:p>
            <a:r>
              <a:rPr lang="en-IN" sz="1800" b="0" i="0" u="none" strike="noStrike" baseline="0" dirty="0" err="1">
                <a:solidFill>
                  <a:schemeClr val="accent2">
                    <a:lumMod val="75000"/>
                  </a:schemeClr>
                </a:solidFill>
                <a:latin typeface="Arial" panose="020B0604020202020204" pitchFamily="34" charset="0"/>
              </a:rPr>
              <a:t>lcd.print</a:t>
            </a:r>
            <a:r>
              <a:rPr lang="en-IN" sz="1800" b="0" i="0" u="none" strike="noStrike" baseline="0" dirty="0">
                <a:solidFill>
                  <a:schemeClr val="accent2">
                    <a:lumMod val="75000"/>
                  </a:schemeClr>
                </a:solidFill>
                <a:latin typeface="Arial" panose="020B0604020202020204" pitchFamily="34" charset="0"/>
              </a:rPr>
              <a:t>("WELCOME CHIBUEZE "); </a:t>
            </a:r>
          </a:p>
          <a:p>
            <a:r>
              <a:rPr lang="en-IN" sz="1800" b="0" i="0" u="none" strike="noStrike" baseline="0" dirty="0">
                <a:solidFill>
                  <a:schemeClr val="accent2">
                    <a:lumMod val="75000"/>
                  </a:schemeClr>
                </a:solidFill>
                <a:latin typeface="Arial" panose="020B0604020202020204" pitchFamily="34" charset="0"/>
              </a:rPr>
              <a:t>delay(4000); </a:t>
            </a:r>
          </a:p>
          <a:p>
            <a:r>
              <a:rPr lang="en-IN" sz="1800" b="0" i="0" u="none" strike="noStrike" baseline="0" dirty="0" err="1">
                <a:solidFill>
                  <a:schemeClr val="accent2">
                    <a:lumMod val="75000"/>
                  </a:schemeClr>
                </a:solidFill>
                <a:latin typeface="Arial" panose="020B0604020202020204" pitchFamily="34" charset="0"/>
              </a:rPr>
              <a:t>lcd.setCursor</a:t>
            </a:r>
            <a:r>
              <a:rPr lang="en-IN" sz="1800" b="0" i="0" u="none" strike="noStrike" baseline="0" dirty="0">
                <a:solidFill>
                  <a:schemeClr val="accent2">
                    <a:lumMod val="75000"/>
                  </a:schemeClr>
                </a:solidFill>
                <a:latin typeface="Arial" panose="020B0604020202020204" pitchFamily="34" charset="0"/>
              </a:rPr>
              <a:t>(0, 0); </a:t>
            </a:r>
          </a:p>
          <a:p>
            <a:r>
              <a:rPr lang="en-IN" sz="1800" b="0" i="0" u="none" strike="noStrike" baseline="0" dirty="0" err="1">
                <a:solidFill>
                  <a:schemeClr val="accent2">
                    <a:lumMod val="75000"/>
                  </a:schemeClr>
                </a:solidFill>
                <a:latin typeface="Arial" panose="020B0604020202020204" pitchFamily="34" charset="0"/>
              </a:rPr>
              <a:t>lcd.print</a:t>
            </a:r>
            <a:r>
              <a:rPr lang="en-IN" sz="1800" b="0" i="0" u="none" strike="noStrike" baseline="0" dirty="0">
                <a:solidFill>
                  <a:schemeClr val="accent2">
                    <a:lumMod val="75000"/>
                  </a:schemeClr>
                </a:solidFill>
                <a:latin typeface="Arial" panose="020B0604020202020204" pitchFamily="34" charset="0"/>
              </a:rPr>
              <a:t>(" BUS TICKET "); </a:t>
            </a:r>
          </a:p>
          <a:p>
            <a:r>
              <a:rPr lang="en-IN" sz="1800" b="0" i="0" u="none" strike="noStrike" baseline="0" dirty="0" err="1">
                <a:solidFill>
                  <a:schemeClr val="accent2">
                    <a:lumMod val="75000"/>
                  </a:schemeClr>
                </a:solidFill>
                <a:latin typeface="Arial" panose="020B0604020202020204" pitchFamily="34" charset="0"/>
              </a:rPr>
              <a:t>lcd.setCursor</a:t>
            </a:r>
            <a:r>
              <a:rPr lang="en-IN" sz="1800" b="0" i="0" u="none" strike="noStrike" baseline="0" dirty="0">
                <a:solidFill>
                  <a:schemeClr val="accent2">
                    <a:lumMod val="75000"/>
                  </a:schemeClr>
                </a:solidFill>
                <a:latin typeface="Arial" panose="020B0604020202020204" pitchFamily="34" charset="0"/>
              </a:rPr>
              <a:t>(0, 1); </a:t>
            </a:r>
          </a:p>
          <a:p>
            <a:r>
              <a:rPr lang="en-IN" sz="1800" b="0" i="0" u="none" strike="noStrike" baseline="0" dirty="0" err="1">
                <a:solidFill>
                  <a:schemeClr val="accent2">
                    <a:lumMod val="75000"/>
                  </a:schemeClr>
                </a:solidFill>
                <a:latin typeface="Arial" panose="020B0604020202020204" pitchFamily="34" charset="0"/>
              </a:rPr>
              <a:t>lcd.print</a:t>
            </a:r>
            <a:r>
              <a:rPr lang="en-IN" sz="1800" b="0" i="0" u="none" strike="noStrike" baseline="0" dirty="0">
                <a:solidFill>
                  <a:schemeClr val="accent2">
                    <a:lumMod val="75000"/>
                  </a:schemeClr>
                </a:solidFill>
                <a:latin typeface="Arial" panose="020B0604020202020204" pitchFamily="34" charset="0"/>
              </a:rPr>
              <a:t>(" PAYMENT SYSTEM "); </a:t>
            </a:r>
          </a:p>
          <a:p>
            <a:r>
              <a:rPr lang="en-IN" sz="1800" b="0" i="0" u="none" strike="noStrike" baseline="0" dirty="0">
                <a:solidFill>
                  <a:schemeClr val="accent2">
                    <a:lumMod val="75000"/>
                  </a:schemeClr>
                </a:solidFill>
                <a:latin typeface="Arial" panose="020B0604020202020204" pitchFamily="34" charset="0"/>
              </a:rPr>
              <a:t>delay(2000); </a:t>
            </a:r>
          </a:p>
          <a:p>
            <a:r>
              <a:rPr lang="en-IN" sz="1800" b="0" i="0" u="none" strike="noStrike" baseline="0" dirty="0" err="1">
                <a:solidFill>
                  <a:schemeClr val="accent2">
                    <a:lumMod val="75000"/>
                  </a:schemeClr>
                </a:solidFill>
                <a:latin typeface="Arial" panose="020B0604020202020204" pitchFamily="34" charset="0"/>
              </a:rPr>
              <a:t>lcd.clear</a:t>
            </a:r>
            <a:r>
              <a:rPr lang="en-IN" sz="1800" b="0" i="0" u="none" strike="noStrike" baseline="0" dirty="0">
                <a:solidFill>
                  <a:schemeClr val="accent2">
                    <a:lumMod val="75000"/>
                  </a:schemeClr>
                </a:solidFill>
                <a:latin typeface="Arial" panose="020B0604020202020204" pitchFamily="34" charset="0"/>
              </a:rPr>
              <a:t>(); </a:t>
            </a:r>
          </a:p>
          <a:p>
            <a:r>
              <a:rPr lang="en-IN" sz="1800" b="0" i="0" u="none" strike="noStrike" baseline="0" dirty="0">
                <a:solidFill>
                  <a:schemeClr val="accent2">
                    <a:lumMod val="75000"/>
                  </a:schemeClr>
                </a:solidFill>
                <a:latin typeface="Arial" panose="020B0604020202020204" pitchFamily="34" charset="0"/>
              </a:rPr>
              <a:t>//mfrc522.PCD_Init(); // Init MFRC522 </a:t>
            </a:r>
          </a:p>
          <a:p>
            <a:r>
              <a:rPr lang="en-IN" sz="1800" b="0" i="0" u="none" strike="noStrike" baseline="0" dirty="0" err="1">
                <a:solidFill>
                  <a:schemeClr val="accent2">
                    <a:lumMod val="75000"/>
                  </a:schemeClr>
                </a:solidFill>
                <a:latin typeface="Arial" panose="020B0604020202020204" pitchFamily="34" charset="0"/>
              </a:rPr>
              <a:t>lcd.setCursor</a:t>
            </a:r>
            <a:r>
              <a:rPr lang="en-IN" sz="1800" b="0" i="0" u="none" strike="noStrike" baseline="0" dirty="0">
                <a:solidFill>
                  <a:schemeClr val="accent2">
                    <a:lumMod val="75000"/>
                  </a:schemeClr>
                </a:solidFill>
                <a:latin typeface="Arial" panose="020B0604020202020204" pitchFamily="34" charset="0"/>
              </a:rPr>
              <a:t>(0, 2); </a:t>
            </a:r>
          </a:p>
          <a:p>
            <a:r>
              <a:rPr lang="en-IN" sz="1600" b="1" i="0" u="none" strike="noStrike" baseline="0" dirty="0" err="1">
                <a:solidFill>
                  <a:schemeClr val="accent2">
                    <a:lumMod val="75000"/>
                  </a:schemeClr>
                </a:solidFill>
                <a:latin typeface="Arial" panose="020B0604020202020204" pitchFamily="34" charset="0"/>
              </a:rPr>
              <a:t>lcd.print</a:t>
            </a:r>
            <a:r>
              <a:rPr lang="en-IN" sz="1600" b="1" i="0" u="none" strike="noStrike" baseline="0" dirty="0">
                <a:solidFill>
                  <a:schemeClr val="accent2">
                    <a:lumMod val="75000"/>
                  </a:schemeClr>
                </a:solidFill>
                <a:latin typeface="Arial" panose="020B0604020202020204" pitchFamily="34" charset="0"/>
              </a:rPr>
              <a:t>(" "); </a:t>
            </a:r>
            <a:endParaRPr lang="en-IN" sz="1600" b="0" i="0" u="none" strike="noStrike" baseline="0" dirty="0">
              <a:solidFill>
                <a:schemeClr val="accent2">
                  <a:lumMod val="75000"/>
                </a:schemeClr>
              </a:solidFill>
              <a:latin typeface="Arial" panose="020B0604020202020204" pitchFamily="34" charset="0"/>
            </a:endParaRPr>
          </a:p>
          <a:p>
            <a:r>
              <a:rPr lang="en-IN" sz="1600" b="0" i="0" u="none" strike="noStrike" baseline="0" dirty="0" err="1">
                <a:solidFill>
                  <a:schemeClr val="accent2">
                    <a:lumMod val="75000"/>
                  </a:schemeClr>
                </a:solidFill>
                <a:latin typeface="Arial" panose="020B0604020202020204" pitchFamily="34" charset="0"/>
              </a:rPr>
              <a:t>lcd.setCursor</a:t>
            </a:r>
            <a:r>
              <a:rPr lang="en-IN" sz="1600" b="0" i="0" u="none" strike="noStrike" baseline="0" dirty="0">
                <a:solidFill>
                  <a:schemeClr val="accent2">
                    <a:lumMod val="75000"/>
                  </a:schemeClr>
                </a:solidFill>
                <a:latin typeface="Arial" panose="020B0604020202020204" pitchFamily="34" charset="0"/>
              </a:rPr>
              <a:t>(0, 3); </a:t>
            </a:r>
          </a:p>
          <a:p>
            <a:r>
              <a:rPr lang="en-IN" sz="1600" b="0" i="0" u="none" strike="noStrike" baseline="0" dirty="0" err="1">
                <a:solidFill>
                  <a:schemeClr val="accent2">
                    <a:lumMod val="75000"/>
                  </a:schemeClr>
                </a:solidFill>
                <a:latin typeface="Arial" panose="020B0604020202020204" pitchFamily="34" charset="0"/>
              </a:rPr>
              <a:t>lcd.print</a:t>
            </a:r>
            <a:r>
              <a:rPr lang="en-IN" sz="1600" b="0" i="0" u="none" strike="noStrike" baseline="0" dirty="0">
                <a:solidFill>
                  <a:schemeClr val="accent2">
                    <a:lumMod val="75000"/>
                  </a:schemeClr>
                </a:solidFill>
                <a:latin typeface="Arial" panose="020B0604020202020204" pitchFamily="34" charset="0"/>
              </a:rPr>
              <a:t>(" "); </a:t>
            </a:r>
          </a:p>
          <a:p>
            <a:r>
              <a:rPr lang="en-IN" sz="1600" b="0" i="0" u="none" strike="noStrike" baseline="0" dirty="0">
                <a:solidFill>
                  <a:schemeClr val="accent2">
                    <a:lumMod val="75000"/>
                  </a:schemeClr>
                </a:solidFill>
                <a:latin typeface="Arial" panose="020B0604020202020204" pitchFamily="34" charset="0"/>
              </a:rPr>
              <a:t>} </a:t>
            </a:r>
          </a:p>
          <a:p>
            <a:r>
              <a:rPr lang="en-IN" sz="1600" b="0" i="0" u="none" strike="noStrike" baseline="0" dirty="0">
                <a:solidFill>
                  <a:schemeClr val="accent2">
                    <a:lumMod val="75000"/>
                  </a:schemeClr>
                </a:solidFill>
                <a:latin typeface="Arial" panose="020B0604020202020204" pitchFamily="34" charset="0"/>
              </a:rPr>
              <a:t>void </a:t>
            </a:r>
            <a:r>
              <a:rPr lang="en-IN" sz="1600" b="0" i="0" u="none" strike="noStrike" baseline="0" dirty="0" err="1">
                <a:solidFill>
                  <a:schemeClr val="accent2">
                    <a:lumMod val="75000"/>
                  </a:schemeClr>
                </a:solidFill>
                <a:latin typeface="Arial" panose="020B0604020202020204" pitchFamily="34" charset="0"/>
              </a:rPr>
              <a:t>unregisted</a:t>
            </a:r>
            <a:r>
              <a:rPr lang="en-IN" sz="1600" b="0" i="0" u="none" strike="noStrike" baseline="0" dirty="0">
                <a:solidFill>
                  <a:schemeClr val="accent2">
                    <a:lumMod val="75000"/>
                  </a:schemeClr>
                </a:solidFill>
                <a:latin typeface="Arial" panose="020B0604020202020204" pitchFamily="34" charset="0"/>
              </a:rPr>
              <a:t>(){ </a:t>
            </a:r>
          </a:p>
          <a:p>
            <a:r>
              <a:rPr lang="en-IN" sz="1600" b="0" i="0" u="none" strike="noStrike" baseline="0" dirty="0">
                <a:solidFill>
                  <a:schemeClr val="accent2">
                    <a:lumMod val="75000"/>
                  </a:schemeClr>
                </a:solidFill>
                <a:latin typeface="Arial" panose="020B0604020202020204" pitchFamily="34" charset="0"/>
              </a:rPr>
              <a:t>tone(A0, 1000); </a:t>
            </a:r>
          </a:p>
          <a:p>
            <a:r>
              <a:rPr lang="en-IN" sz="1600" b="1" i="0" u="none" strike="noStrike" baseline="0" dirty="0">
                <a:solidFill>
                  <a:schemeClr val="accent2">
                    <a:lumMod val="75000"/>
                  </a:schemeClr>
                </a:solidFill>
                <a:latin typeface="Arial" panose="020B0604020202020204" pitchFamily="34" charset="0"/>
              </a:rPr>
              <a:t>delay(500); </a:t>
            </a:r>
            <a:endParaRPr lang="en-IN" sz="1600" b="0" i="0" u="none" strike="noStrike" baseline="0" dirty="0">
              <a:solidFill>
                <a:schemeClr val="accent2">
                  <a:lumMod val="75000"/>
                </a:schemeClr>
              </a:solidFill>
              <a:latin typeface="Arial" panose="020B0604020202020204" pitchFamily="34" charset="0"/>
            </a:endParaRPr>
          </a:p>
          <a:p>
            <a:r>
              <a:rPr lang="en-IN" sz="1600" b="1" i="0" u="none" strike="noStrike" baseline="0" dirty="0" err="1">
                <a:solidFill>
                  <a:schemeClr val="accent2">
                    <a:lumMod val="75000"/>
                  </a:schemeClr>
                </a:solidFill>
                <a:latin typeface="Georgia" panose="02040502050405020303" pitchFamily="18" charset="0"/>
              </a:rPr>
              <a:t>noTone</a:t>
            </a:r>
            <a:r>
              <a:rPr lang="en-IN" sz="1600" b="1" i="0" u="none" strike="noStrike" baseline="0" dirty="0">
                <a:solidFill>
                  <a:schemeClr val="accent2">
                    <a:lumMod val="75000"/>
                  </a:schemeClr>
                </a:solidFill>
                <a:latin typeface="Georgia" panose="02040502050405020303" pitchFamily="18" charset="0"/>
              </a:rPr>
              <a:t>(A0); </a:t>
            </a:r>
            <a:endParaRPr lang="en-IN" dirty="0">
              <a:solidFill>
                <a:schemeClr val="accent2">
                  <a:lumMod val="75000"/>
                </a:schemeClr>
              </a:solidFill>
            </a:endParaRPr>
          </a:p>
        </p:txBody>
      </p:sp>
    </p:spTree>
    <p:extLst>
      <p:ext uri="{BB962C8B-B14F-4D97-AF65-F5344CB8AC3E}">
        <p14:creationId xmlns:p14="http://schemas.microsoft.com/office/powerpoint/2010/main" val="12198670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CF3CD8-2CE9-3CF8-FFBF-7E8BF7BAF29E}"/>
              </a:ext>
            </a:extLst>
          </p:cNvPr>
          <p:cNvSpPr txBox="1"/>
          <p:nvPr/>
        </p:nvSpPr>
        <p:spPr>
          <a:xfrm>
            <a:off x="577515" y="104299"/>
            <a:ext cx="7315200" cy="8125301"/>
          </a:xfrm>
          <a:prstGeom prst="rect">
            <a:avLst/>
          </a:prstGeom>
          <a:noFill/>
        </p:spPr>
        <p:txBody>
          <a:bodyPr wrap="square">
            <a:spAutoFit/>
          </a:bodyPr>
          <a:lstStyle/>
          <a:p>
            <a:r>
              <a:rPr lang="en-IN" dirty="0">
                <a:solidFill>
                  <a:schemeClr val="accent2">
                    <a:lumMod val="75000"/>
                  </a:schemeClr>
                </a:solidFill>
              </a:rPr>
              <a:t>delay(500);</a:t>
            </a:r>
          </a:p>
          <a:p>
            <a:r>
              <a:rPr lang="en-IN" dirty="0">
                <a:solidFill>
                  <a:schemeClr val="accent2">
                    <a:lumMod val="75000"/>
                  </a:schemeClr>
                </a:solidFill>
              </a:rPr>
              <a:t>tone(A0, 1000);</a:t>
            </a:r>
          </a:p>
          <a:p>
            <a:r>
              <a:rPr lang="en-IN" dirty="0">
                <a:solidFill>
                  <a:schemeClr val="accent2">
                    <a:lumMod val="75000"/>
                  </a:schemeClr>
                </a:solidFill>
              </a:rPr>
              <a:t>delay(500);</a:t>
            </a:r>
          </a:p>
          <a:p>
            <a:r>
              <a:rPr lang="en-IN" dirty="0" err="1">
                <a:solidFill>
                  <a:schemeClr val="accent2">
                    <a:lumMod val="75000"/>
                  </a:schemeClr>
                </a:solidFill>
              </a:rPr>
              <a:t>noTone</a:t>
            </a:r>
            <a:r>
              <a:rPr lang="en-IN" dirty="0">
                <a:solidFill>
                  <a:schemeClr val="accent2">
                    <a:lumMod val="75000"/>
                  </a:schemeClr>
                </a:solidFill>
              </a:rPr>
              <a:t>(A0);</a:t>
            </a:r>
          </a:p>
          <a:p>
            <a:r>
              <a:rPr lang="en-IN" dirty="0">
                <a:solidFill>
                  <a:schemeClr val="accent2">
                    <a:lumMod val="75000"/>
                  </a:schemeClr>
                </a:solidFill>
              </a:rPr>
              <a:t>delay(500);</a:t>
            </a:r>
          </a:p>
          <a:p>
            <a:r>
              <a:rPr lang="en-IN" dirty="0">
                <a:solidFill>
                  <a:schemeClr val="accent2">
                    <a:lumMod val="75000"/>
                  </a:schemeClr>
                </a:solidFill>
              </a:rPr>
              <a:t>tone(A0, 1000);</a:t>
            </a:r>
          </a:p>
          <a:p>
            <a:r>
              <a:rPr lang="en-IN" dirty="0">
                <a:solidFill>
                  <a:schemeClr val="accent2">
                    <a:lumMod val="75000"/>
                  </a:schemeClr>
                </a:solidFill>
              </a:rPr>
              <a:t>delay(500);</a:t>
            </a:r>
          </a:p>
          <a:p>
            <a:r>
              <a:rPr lang="en-IN" dirty="0" err="1">
                <a:solidFill>
                  <a:schemeClr val="accent2">
                    <a:lumMod val="75000"/>
                  </a:schemeClr>
                </a:solidFill>
              </a:rPr>
              <a:t>noTone</a:t>
            </a:r>
            <a:r>
              <a:rPr lang="en-IN" dirty="0">
                <a:solidFill>
                  <a:schemeClr val="accent2">
                    <a:lumMod val="75000"/>
                  </a:schemeClr>
                </a:solidFill>
              </a:rPr>
              <a:t>(A0);</a:t>
            </a:r>
          </a:p>
          <a:p>
            <a:r>
              <a:rPr lang="en-IN" dirty="0">
                <a:solidFill>
                  <a:schemeClr val="accent2">
                    <a:lumMod val="75000"/>
                  </a:schemeClr>
                </a:solidFill>
              </a:rPr>
              <a:t>delay(500);</a:t>
            </a:r>
          </a:p>
          <a:p>
            <a:r>
              <a:rPr lang="en-IN" dirty="0" err="1">
                <a:solidFill>
                  <a:schemeClr val="accent2">
                    <a:lumMod val="75000"/>
                  </a:schemeClr>
                </a:solidFill>
              </a:rPr>
              <a:t>lcd.setCursor</a:t>
            </a:r>
            <a:r>
              <a:rPr lang="en-IN" dirty="0">
                <a:solidFill>
                  <a:schemeClr val="accent2">
                    <a:lumMod val="75000"/>
                  </a:schemeClr>
                </a:solidFill>
              </a:rPr>
              <a:t>(0, 0);</a:t>
            </a:r>
          </a:p>
          <a:p>
            <a:r>
              <a:rPr lang="en-IN" dirty="0" err="1">
                <a:solidFill>
                  <a:schemeClr val="accent2">
                    <a:lumMod val="75000"/>
                  </a:schemeClr>
                </a:solidFill>
              </a:rPr>
              <a:t>lcd.print</a:t>
            </a:r>
            <a:r>
              <a:rPr lang="en-IN" dirty="0">
                <a:solidFill>
                  <a:schemeClr val="accent2">
                    <a:lumMod val="75000"/>
                  </a:schemeClr>
                </a:solidFill>
              </a:rPr>
              <a:t>(" UNREGISTERED ");</a:t>
            </a:r>
          </a:p>
          <a:p>
            <a:r>
              <a:rPr lang="en-IN" dirty="0">
                <a:solidFill>
                  <a:schemeClr val="accent2">
                    <a:lumMod val="75000"/>
                  </a:schemeClr>
                </a:solidFill>
              </a:rPr>
              <a:t>delay(2000);</a:t>
            </a:r>
          </a:p>
          <a:p>
            <a:r>
              <a:rPr lang="en-IN" dirty="0" err="1">
                <a:solidFill>
                  <a:schemeClr val="accent2">
                    <a:lumMod val="75000"/>
                  </a:schemeClr>
                </a:solidFill>
              </a:rPr>
              <a:t>lcd.setCursor</a:t>
            </a:r>
            <a:r>
              <a:rPr lang="en-IN" dirty="0">
                <a:solidFill>
                  <a:schemeClr val="accent2">
                    <a:lumMod val="75000"/>
                  </a:schemeClr>
                </a:solidFill>
              </a:rPr>
              <a:t>(0, 1);</a:t>
            </a:r>
          </a:p>
          <a:p>
            <a:r>
              <a:rPr lang="en-IN" dirty="0" err="1">
                <a:solidFill>
                  <a:schemeClr val="accent2">
                    <a:lumMod val="75000"/>
                  </a:schemeClr>
                </a:solidFill>
              </a:rPr>
              <a:t>lcd.print</a:t>
            </a:r>
            <a:r>
              <a:rPr lang="en-IN" dirty="0">
                <a:solidFill>
                  <a:schemeClr val="accent2">
                    <a:lumMod val="75000"/>
                  </a:schemeClr>
                </a:solidFill>
              </a:rPr>
              <a:t>("PLS GET A VALID CARD");</a:t>
            </a:r>
          </a:p>
          <a:p>
            <a:r>
              <a:rPr lang="en-IN" dirty="0">
                <a:solidFill>
                  <a:schemeClr val="accent2">
                    <a:lumMod val="75000"/>
                  </a:schemeClr>
                </a:solidFill>
              </a:rPr>
              <a:t>for (int </a:t>
            </a:r>
            <a:r>
              <a:rPr lang="en-IN" dirty="0" err="1">
                <a:solidFill>
                  <a:schemeClr val="accent2">
                    <a:lumMod val="75000"/>
                  </a:schemeClr>
                </a:solidFill>
              </a:rPr>
              <a:t>positionCounter</a:t>
            </a:r>
            <a:r>
              <a:rPr lang="en-IN" dirty="0">
                <a:solidFill>
                  <a:schemeClr val="accent2">
                    <a:lumMod val="75000"/>
                  </a:schemeClr>
                </a:solidFill>
              </a:rPr>
              <a:t> = 0; </a:t>
            </a:r>
            <a:r>
              <a:rPr lang="en-IN" dirty="0" err="1">
                <a:solidFill>
                  <a:schemeClr val="accent2">
                    <a:lumMod val="75000"/>
                  </a:schemeClr>
                </a:solidFill>
              </a:rPr>
              <a:t>positionCounter</a:t>
            </a:r>
            <a:r>
              <a:rPr lang="en-IN" dirty="0">
                <a:solidFill>
                  <a:schemeClr val="accent2">
                    <a:lumMod val="75000"/>
                  </a:schemeClr>
                </a:solidFill>
              </a:rPr>
              <a:t> &lt; 43; </a:t>
            </a:r>
            <a:r>
              <a:rPr lang="en-IN" dirty="0" err="1">
                <a:solidFill>
                  <a:schemeClr val="accent2">
                    <a:lumMod val="75000"/>
                  </a:schemeClr>
                </a:solidFill>
              </a:rPr>
              <a:t>positionCounter</a:t>
            </a:r>
            <a:r>
              <a:rPr lang="en-IN" dirty="0">
                <a:solidFill>
                  <a:schemeClr val="accent2">
                    <a:lumMod val="75000"/>
                  </a:schemeClr>
                </a:solidFill>
              </a:rPr>
              <a:t>++) {</a:t>
            </a:r>
          </a:p>
          <a:p>
            <a:r>
              <a:rPr lang="en-IN" dirty="0">
                <a:solidFill>
                  <a:schemeClr val="accent2">
                    <a:lumMod val="75000"/>
                  </a:schemeClr>
                </a:solidFill>
              </a:rPr>
              <a:t>// scroll one position left:</a:t>
            </a:r>
          </a:p>
          <a:p>
            <a:r>
              <a:rPr lang="en-IN" dirty="0" err="1">
                <a:solidFill>
                  <a:schemeClr val="accent2">
                    <a:lumMod val="75000"/>
                  </a:schemeClr>
                </a:solidFill>
              </a:rPr>
              <a:t>lcd.scrollDisplayLeft</a:t>
            </a:r>
            <a:r>
              <a:rPr lang="en-IN" dirty="0">
                <a:solidFill>
                  <a:schemeClr val="accent2">
                    <a:lumMod val="75000"/>
                  </a:schemeClr>
                </a:solidFill>
              </a:rPr>
              <a:t>();</a:t>
            </a:r>
          </a:p>
          <a:p>
            <a:r>
              <a:rPr lang="en-IN" dirty="0">
                <a:solidFill>
                  <a:schemeClr val="accent2">
                    <a:lumMod val="75000"/>
                  </a:schemeClr>
                </a:solidFill>
              </a:rPr>
              <a:t>// wait a bit:</a:t>
            </a:r>
          </a:p>
          <a:p>
            <a:r>
              <a:rPr lang="en-IN" dirty="0">
                <a:solidFill>
                  <a:schemeClr val="accent2">
                    <a:lumMod val="75000"/>
                  </a:schemeClr>
                </a:solidFill>
              </a:rPr>
              <a:t>delay(150);</a:t>
            </a:r>
          </a:p>
          <a:p>
            <a:r>
              <a:rPr lang="en-IN" dirty="0">
                <a:solidFill>
                  <a:schemeClr val="accent2">
                    <a:lumMod val="75000"/>
                  </a:schemeClr>
                </a:solidFill>
              </a:rPr>
              <a:t>}</a:t>
            </a:r>
          </a:p>
          <a:p>
            <a:r>
              <a:rPr lang="en-IN" dirty="0">
                <a:solidFill>
                  <a:schemeClr val="accent2">
                    <a:lumMod val="75000"/>
                  </a:schemeClr>
                </a:solidFill>
              </a:rPr>
              <a:t>//</a:t>
            </a:r>
            <a:r>
              <a:rPr lang="en-IN" dirty="0" err="1">
                <a:solidFill>
                  <a:schemeClr val="accent2">
                    <a:lumMod val="75000"/>
                  </a:schemeClr>
                </a:solidFill>
              </a:rPr>
              <a:t>lcd.clear</a:t>
            </a:r>
            <a:r>
              <a:rPr lang="en-IN" dirty="0">
                <a:solidFill>
                  <a:schemeClr val="accent2">
                    <a:lumMod val="75000"/>
                  </a:schemeClr>
                </a:solidFill>
              </a:rPr>
              <a:t>();</a:t>
            </a:r>
          </a:p>
          <a:p>
            <a:r>
              <a:rPr lang="en-IN" dirty="0">
                <a:solidFill>
                  <a:schemeClr val="accent2">
                    <a:lumMod val="75000"/>
                  </a:schemeClr>
                </a:solidFill>
              </a:rPr>
              <a:t>}</a:t>
            </a:r>
          </a:p>
          <a:p>
            <a:r>
              <a:rPr lang="en-IN" dirty="0">
                <a:solidFill>
                  <a:schemeClr val="accent2">
                    <a:lumMod val="75000"/>
                  </a:schemeClr>
                </a:solidFill>
              </a:rPr>
              <a:t>void loop() {</a:t>
            </a:r>
          </a:p>
          <a:p>
            <a:r>
              <a:rPr lang="en-IN" dirty="0">
                <a:solidFill>
                  <a:schemeClr val="accent2">
                    <a:lumMod val="75000"/>
                  </a:schemeClr>
                </a:solidFill>
              </a:rPr>
              <a:t>//turn off the actuators</a:t>
            </a:r>
          </a:p>
          <a:p>
            <a:r>
              <a:rPr lang="en-IN" dirty="0" err="1">
                <a:solidFill>
                  <a:schemeClr val="accent2">
                    <a:lumMod val="75000"/>
                  </a:schemeClr>
                </a:solidFill>
              </a:rPr>
              <a:t>digitalWrite</a:t>
            </a:r>
            <a:r>
              <a:rPr lang="en-IN" dirty="0">
                <a:solidFill>
                  <a:schemeClr val="accent2">
                    <a:lumMod val="75000"/>
                  </a:schemeClr>
                </a:solidFill>
              </a:rPr>
              <a:t>(A0, LOW);</a:t>
            </a:r>
          </a:p>
          <a:p>
            <a:r>
              <a:rPr lang="en-IN" dirty="0" err="1">
                <a:solidFill>
                  <a:schemeClr val="accent2">
                    <a:lumMod val="75000"/>
                  </a:schemeClr>
                </a:solidFill>
              </a:rPr>
              <a:t>analogWrite</a:t>
            </a:r>
            <a:r>
              <a:rPr lang="en-IN" dirty="0">
                <a:solidFill>
                  <a:schemeClr val="accent2">
                    <a:lumMod val="75000"/>
                  </a:schemeClr>
                </a:solidFill>
              </a:rPr>
              <a:t>(A1, 0);</a:t>
            </a:r>
          </a:p>
          <a:p>
            <a:r>
              <a:rPr lang="en-IN" dirty="0" err="1">
                <a:solidFill>
                  <a:schemeClr val="accent2">
                    <a:lumMod val="75000"/>
                  </a:schemeClr>
                </a:solidFill>
              </a:rPr>
              <a:t>analogWrite</a:t>
            </a:r>
            <a:r>
              <a:rPr lang="en-IN" dirty="0">
                <a:solidFill>
                  <a:schemeClr val="accent2">
                    <a:lumMod val="75000"/>
                  </a:schemeClr>
                </a:solidFill>
              </a:rPr>
              <a:t>(A2, 0);</a:t>
            </a:r>
          </a:p>
          <a:p>
            <a:r>
              <a:rPr lang="en-IN" dirty="0" err="1">
                <a:solidFill>
                  <a:schemeClr val="accent2">
                    <a:lumMod val="75000"/>
                  </a:schemeClr>
                </a:solidFill>
              </a:rPr>
              <a:t>lcd.setCursor</a:t>
            </a:r>
            <a:r>
              <a:rPr lang="en-IN" dirty="0">
                <a:solidFill>
                  <a:schemeClr val="accent2">
                    <a:lumMod val="75000"/>
                  </a:schemeClr>
                </a:solidFill>
              </a:rPr>
              <a:t>(0, 0);</a:t>
            </a:r>
          </a:p>
          <a:p>
            <a:r>
              <a:rPr lang="en-IN" dirty="0" err="1">
                <a:solidFill>
                  <a:schemeClr val="accent2">
                    <a:lumMod val="75000"/>
                  </a:schemeClr>
                </a:solidFill>
              </a:rPr>
              <a:t>lcd.print</a:t>
            </a:r>
            <a:r>
              <a:rPr lang="en-IN" dirty="0">
                <a:solidFill>
                  <a:schemeClr val="accent2">
                    <a:lumMod val="75000"/>
                  </a:schemeClr>
                </a:solidFill>
              </a:rPr>
              <a:t>("Bus Fare is #");</a:t>
            </a:r>
          </a:p>
        </p:txBody>
      </p:sp>
    </p:spTree>
    <p:extLst>
      <p:ext uri="{BB962C8B-B14F-4D97-AF65-F5344CB8AC3E}">
        <p14:creationId xmlns:p14="http://schemas.microsoft.com/office/powerpoint/2010/main" val="11393873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2B7B31-4A7F-3297-D2A4-FEB8196FE9E9}"/>
              </a:ext>
            </a:extLst>
          </p:cNvPr>
          <p:cNvSpPr txBox="1"/>
          <p:nvPr/>
        </p:nvSpPr>
        <p:spPr>
          <a:xfrm>
            <a:off x="352926" y="104299"/>
            <a:ext cx="7315200" cy="8125301"/>
          </a:xfrm>
          <a:prstGeom prst="rect">
            <a:avLst/>
          </a:prstGeom>
          <a:noFill/>
        </p:spPr>
        <p:txBody>
          <a:bodyPr wrap="square">
            <a:spAutoFit/>
          </a:bodyPr>
          <a:lstStyle/>
          <a:p>
            <a:r>
              <a:rPr lang="en-IN" dirty="0" err="1">
                <a:solidFill>
                  <a:schemeClr val="accent2">
                    <a:lumMod val="75000"/>
                  </a:schemeClr>
                </a:solidFill>
              </a:rPr>
              <a:t>lcd.println</a:t>
            </a:r>
            <a:r>
              <a:rPr lang="en-IN" dirty="0">
                <a:solidFill>
                  <a:schemeClr val="accent2">
                    <a:lumMod val="75000"/>
                  </a:schemeClr>
                </a:solidFill>
              </a:rPr>
              <a:t>(rate);</a:t>
            </a:r>
          </a:p>
          <a:p>
            <a:r>
              <a:rPr lang="en-IN" dirty="0" err="1">
                <a:solidFill>
                  <a:schemeClr val="accent2">
                    <a:lumMod val="75000"/>
                  </a:schemeClr>
                </a:solidFill>
              </a:rPr>
              <a:t>lcd.println</a:t>
            </a:r>
            <a:r>
              <a:rPr lang="en-IN" dirty="0">
                <a:solidFill>
                  <a:schemeClr val="accent2">
                    <a:lumMod val="75000"/>
                  </a:schemeClr>
                </a:solidFill>
              </a:rPr>
              <a:t>(" ");</a:t>
            </a:r>
          </a:p>
          <a:p>
            <a:r>
              <a:rPr lang="en-IN" dirty="0" err="1">
                <a:solidFill>
                  <a:schemeClr val="accent2">
                    <a:lumMod val="75000"/>
                  </a:schemeClr>
                </a:solidFill>
              </a:rPr>
              <a:t>lcd.setCursor</a:t>
            </a:r>
            <a:r>
              <a:rPr lang="en-IN" dirty="0">
                <a:solidFill>
                  <a:schemeClr val="accent2">
                    <a:lumMod val="75000"/>
                  </a:schemeClr>
                </a:solidFill>
              </a:rPr>
              <a:t>(0, 1);</a:t>
            </a:r>
          </a:p>
          <a:p>
            <a:r>
              <a:rPr lang="en-IN" dirty="0" err="1">
                <a:solidFill>
                  <a:schemeClr val="accent2">
                    <a:lumMod val="75000"/>
                  </a:schemeClr>
                </a:solidFill>
              </a:rPr>
              <a:t>lcd.print</a:t>
            </a:r>
            <a:r>
              <a:rPr lang="en-IN" dirty="0">
                <a:solidFill>
                  <a:schemeClr val="accent2">
                    <a:lumMod val="75000"/>
                  </a:schemeClr>
                </a:solidFill>
              </a:rPr>
              <a:t>(" Swipe To Pay ");</a:t>
            </a:r>
          </a:p>
          <a:p>
            <a:r>
              <a:rPr lang="en-IN" dirty="0">
                <a:solidFill>
                  <a:schemeClr val="accent2">
                    <a:lumMod val="75000"/>
                  </a:schemeClr>
                </a:solidFill>
              </a:rPr>
              <a:t>// Look for new cards</a:t>
            </a:r>
          </a:p>
          <a:p>
            <a:r>
              <a:rPr lang="en-IN" dirty="0">
                <a:solidFill>
                  <a:schemeClr val="accent2">
                    <a:lumMod val="75000"/>
                  </a:schemeClr>
                </a:solidFill>
              </a:rPr>
              <a:t>if ( ! mfrc522.PICC_IsNewCardPresent())</a:t>
            </a:r>
          </a:p>
          <a:p>
            <a:r>
              <a:rPr lang="en-IN" dirty="0">
                <a:solidFill>
                  <a:schemeClr val="accent2">
                    <a:lumMod val="75000"/>
                  </a:schemeClr>
                </a:solidFill>
              </a:rPr>
              <a:t>{</a:t>
            </a:r>
          </a:p>
          <a:p>
            <a:r>
              <a:rPr lang="en-IN" dirty="0">
                <a:solidFill>
                  <a:schemeClr val="accent2">
                    <a:lumMod val="75000"/>
                  </a:schemeClr>
                </a:solidFill>
              </a:rPr>
              <a:t>return;</a:t>
            </a:r>
          </a:p>
          <a:p>
            <a:r>
              <a:rPr lang="en-IN" dirty="0">
                <a:solidFill>
                  <a:schemeClr val="accent2">
                    <a:lumMod val="75000"/>
                  </a:schemeClr>
                </a:solidFill>
              </a:rPr>
              <a:t>}</a:t>
            </a:r>
          </a:p>
          <a:p>
            <a:r>
              <a:rPr lang="en-IN" dirty="0">
                <a:solidFill>
                  <a:schemeClr val="accent2">
                    <a:lumMod val="75000"/>
                  </a:schemeClr>
                </a:solidFill>
              </a:rPr>
              <a:t>// Select one of the cards</a:t>
            </a:r>
          </a:p>
          <a:p>
            <a:r>
              <a:rPr lang="en-IN" dirty="0">
                <a:solidFill>
                  <a:schemeClr val="accent2">
                    <a:lumMod val="75000"/>
                  </a:schemeClr>
                </a:solidFill>
              </a:rPr>
              <a:t>if ( ! mfrc522.PICC_ReadCardSerial())</a:t>
            </a:r>
          </a:p>
          <a:p>
            <a:r>
              <a:rPr lang="en-IN" dirty="0">
                <a:solidFill>
                  <a:schemeClr val="accent2">
                    <a:lumMod val="75000"/>
                  </a:schemeClr>
                </a:solidFill>
              </a:rPr>
              <a:t>{</a:t>
            </a:r>
          </a:p>
          <a:p>
            <a:r>
              <a:rPr lang="en-IN" dirty="0">
                <a:solidFill>
                  <a:schemeClr val="accent2">
                    <a:lumMod val="75000"/>
                  </a:schemeClr>
                </a:solidFill>
              </a:rPr>
              <a:t>return;</a:t>
            </a:r>
          </a:p>
          <a:p>
            <a:r>
              <a:rPr lang="en-IN" dirty="0">
                <a:solidFill>
                  <a:schemeClr val="accent2">
                    <a:lumMod val="75000"/>
                  </a:schemeClr>
                </a:solidFill>
              </a:rPr>
              <a:t>}</a:t>
            </a:r>
          </a:p>
          <a:p>
            <a:r>
              <a:rPr lang="en-IN" dirty="0">
                <a:solidFill>
                  <a:schemeClr val="accent2">
                    <a:lumMod val="75000"/>
                  </a:schemeClr>
                </a:solidFill>
              </a:rPr>
              <a:t>//Show UID on serial monitor</a:t>
            </a:r>
          </a:p>
          <a:p>
            <a:r>
              <a:rPr lang="en-IN" dirty="0" err="1">
                <a:solidFill>
                  <a:schemeClr val="accent2">
                    <a:lumMod val="75000"/>
                  </a:schemeClr>
                </a:solidFill>
              </a:rPr>
              <a:t>Serial.print</a:t>
            </a:r>
            <a:r>
              <a:rPr lang="en-IN" dirty="0">
                <a:solidFill>
                  <a:schemeClr val="accent2">
                    <a:lumMod val="75000"/>
                  </a:schemeClr>
                </a:solidFill>
              </a:rPr>
              <a:t>("UID tag :");</a:t>
            </a:r>
          </a:p>
          <a:p>
            <a:r>
              <a:rPr lang="en-IN" dirty="0">
                <a:solidFill>
                  <a:schemeClr val="accent2">
                    <a:lumMod val="75000"/>
                  </a:schemeClr>
                </a:solidFill>
              </a:rPr>
              <a:t>String content= "";</a:t>
            </a:r>
          </a:p>
          <a:p>
            <a:r>
              <a:rPr lang="en-IN" dirty="0">
                <a:solidFill>
                  <a:schemeClr val="accent2">
                    <a:lumMod val="75000"/>
                  </a:schemeClr>
                </a:solidFill>
              </a:rPr>
              <a:t>byte letter;</a:t>
            </a:r>
          </a:p>
          <a:p>
            <a:r>
              <a:rPr lang="en-IN" dirty="0">
                <a:solidFill>
                  <a:schemeClr val="accent2">
                    <a:lumMod val="75000"/>
                  </a:schemeClr>
                </a:solidFill>
              </a:rPr>
              <a:t>for (byte </a:t>
            </a:r>
            <a:r>
              <a:rPr lang="en-IN" dirty="0" err="1">
                <a:solidFill>
                  <a:schemeClr val="accent2">
                    <a:lumMod val="75000"/>
                  </a:schemeClr>
                </a:solidFill>
              </a:rPr>
              <a:t>i</a:t>
            </a:r>
            <a:r>
              <a:rPr lang="en-IN" dirty="0">
                <a:solidFill>
                  <a:schemeClr val="accent2">
                    <a:lumMod val="75000"/>
                  </a:schemeClr>
                </a:solidFill>
              </a:rPr>
              <a:t> = 0; </a:t>
            </a:r>
            <a:r>
              <a:rPr lang="en-IN" dirty="0" err="1">
                <a:solidFill>
                  <a:schemeClr val="accent2">
                    <a:lumMod val="75000"/>
                  </a:schemeClr>
                </a:solidFill>
              </a:rPr>
              <a:t>i</a:t>
            </a:r>
            <a:r>
              <a:rPr lang="en-IN" dirty="0">
                <a:solidFill>
                  <a:schemeClr val="accent2">
                    <a:lumMod val="75000"/>
                  </a:schemeClr>
                </a:solidFill>
              </a:rPr>
              <a:t> &lt; mfrc522.uid.size; </a:t>
            </a:r>
            <a:r>
              <a:rPr lang="en-IN" dirty="0" err="1">
                <a:solidFill>
                  <a:schemeClr val="accent2">
                    <a:lumMod val="75000"/>
                  </a:schemeClr>
                </a:solidFill>
              </a:rPr>
              <a:t>i</a:t>
            </a:r>
            <a:r>
              <a:rPr lang="en-IN" dirty="0">
                <a:solidFill>
                  <a:schemeClr val="accent2">
                    <a:lumMod val="75000"/>
                  </a:schemeClr>
                </a:solidFill>
              </a:rPr>
              <a:t>++)</a:t>
            </a:r>
          </a:p>
          <a:p>
            <a:r>
              <a:rPr lang="en-IN" dirty="0">
                <a:solidFill>
                  <a:schemeClr val="accent2">
                    <a:lumMod val="75000"/>
                  </a:schemeClr>
                </a:solidFill>
              </a:rPr>
              <a:t>{</a:t>
            </a:r>
          </a:p>
          <a:p>
            <a:r>
              <a:rPr lang="en-IN" dirty="0" err="1">
                <a:solidFill>
                  <a:schemeClr val="accent2">
                    <a:lumMod val="75000"/>
                  </a:schemeClr>
                </a:solidFill>
              </a:rPr>
              <a:t>Serial.print</a:t>
            </a:r>
            <a:r>
              <a:rPr lang="en-IN" dirty="0">
                <a:solidFill>
                  <a:schemeClr val="accent2">
                    <a:lumMod val="75000"/>
                  </a:schemeClr>
                </a:solidFill>
              </a:rPr>
              <a:t>(mfrc522.uid.uidByte[</a:t>
            </a:r>
            <a:r>
              <a:rPr lang="en-IN" dirty="0" err="1">
                <a:solidFill>
                  <a:schemeClr val="accent2">
                    <a:lumMod val="75000"/>
                  </a:schemeClr>
                </a:solidFill>
              </a:rPr>
              <a:t>i</a:t>
            </a:r>
            <a:r>
              <a:rPr lang="en-IN" dirty="0">
                <a:solidFill>
                  <a:schemeClr val="accent2">
                    <a:lumMod val="75000"/>
                  </a:schemeClr>
                </a:solidFill>
              </a:rPr>
              <a:t>] &lt; 0x10 ? " 0" : " ");</a:t>
            </a:r>
          </a:p>
          <a:p>
            <a:r>
              <a:rPr lang="en-IN" dirty="0" err="1">
                <a:solidFill>
                  <a:schemeClr val="accent2">
                    <a:lumMod val="75000"/>
                  </a:schemeClr>
                </a:solidFill>
              </a:rPr>
              <a:t>Serial.print</a:t>
            </a:r>
            <a:r>
              <a:rPr lang="en-IN" dirty="0">
                <a:solidFill>
                  <a:schemeClr val="accent2">
                    <a:lumMod val="75000"/>
                  </a:schemeClr>
                </a:solidFill>
              </a:rPr>
              <a:t>(mfrc522.uid.uidByte[</a:t>
            </a:r>
            <a:r>
              <a:rPr lang="en-IN" dirty="0" err="1">
                <a:solidFill>
                  <a:schemeClr val="accent2">
                    <a:lumMod val="75000"/>
                  </a:schemeClr>
                </a:solidFill>
              </a:rPr>
              <a:t>i</a:t>
            </a:r>
            <a:r>
              <a:rPr lang="en-IN" dirty="0">
                <a:solidFill>
                  <a:schemeClr val="accent2">
                    <a:lumMod val="75000"/>
                  </a:schemeClr>
                </a:solidFill>
              </a:rPr>
              <a:t>], HEX);</a:t>
            </a:r>
          </a:p>
          <a:p>
            <a:r>
              <a:rPr lang="en-IN" dirty="0" err="1">
                <a:solidFill>
                  <a:schemeClr val="accent2">
                    <a:lumMod val="75000"/>
                  </a:schemeClr>
                </a:solidFill>
              </a:rPr>
              <a:t>content.concat</a:t>
            </a:r>
            <a:r>
              <a:rPr lang="en-IN" dirty="0">
                <a:solidFill>
                  <a:schemeClr val="accent2">
                    <a:lumMod val="75000"/>
                  </a:schemeClr>
                </a:solidFill>
              </a:rPr>
              <a:t>(String(mfrc522.uid.uidByte[</a:t>
            </a:r>
            <a:r>
              <a:rPr lang="en-IN" dirty="0" err="1">
                <a:solidFill>
                  <a:schemeClr val="accent2">
                    <a:lumMod val="75000"/>
                  </a:schemeClr>
                </a:solidFill>
              </a:rPr>
              <a:t>i</a:t>
            </a:r>
            <a:r>
              <a:rPr lang="en-IN" dirty="0">
                <a:solidFill>
                  <a:schemeClr val="accent2">
                    <a:lumMod val="75000"/>
                  </a:schemeClr>
                </a:solidFill>
              </a:rPr>
              <a:t>] &lt; 0x10 ? " 0" : " "));</a:t>
            </a:r>
          </a:p>
          <a:p>
            <a:r>
              <a:rPr lang="en-IN" dirty="0" err="1">
                <a:solidFill>
                  <a:schemeClr val="accent2">
                    <a:lumMod val="75000"/>
                  </a:schemeClr>
                </a:solidFill>
              </a:rPr>
              <a:t>content.concat</a:t>
            </a:r>
            <a:r>
              <a:rPr lang="en-IN" dirty="0">
                <a:solidFill>
                  <a:schemeClr val="accent2">
                    <a:lumMod val="75000"/>
                  </a:schemeClr>
                </a:solidFill>
              </a:rPr>
              <a:t>(String(mfrc522.uid.uidByte[</a:t>
            </a:r>
            <a:r>
              <a:rPr lang="en-IN" dirty="0" err="1">
                <a:solidFill>
                  <a:schemeClr val="accent2">
                    <a:lumMod val="75000"/>
                  </a:schemeClr>
                </a:solidFill>
              </a:rPr>
              <a:t>i</a:t>
            </a:r>
            <a:r>
              <a:rPr lang="en-IN" dirty="0">
                <a:solidFill>
                  <a:schemeClr val="accent2">
                    <a:lumMod val="75000"/>
                  </a:schemeClr>
                </a:solidFill>
              </a:rPr>
              <a:t>], HEX));</a:t>
            </a:r>
          </a:p>
          <a:p>
            <a:r>
              <a:rPr lang="en-IN" dirty="0">
                <a:solidFill>
                  <a:schemeClr val="accent2">
                    <a:lumMod val="75000"/>
                  </a:schemeClr>
                </a:solidFill>
              </a:rPr>
              <a:t>}</a:t>
            </a:r>
          </a:p>
          <a:p>
            <a:r>
              <a:rPr lang="en-IN" dirty="0" err="1">
                <a:solidFill>
                  <a:schemeClr val="accent2">
                    <a:lumMod val="75000"/>
                  </a:schemeClr>
                </a:solidFill>
              </a:rPr>
              <a:t>Serial.println</a:t>
            </a:r>
            <a:r>
              <a:rPr lang="en-IN" dirty="0">
                <a:solidFill>
                  <a:schemeClr val="accent2">
                    <a:lumMod val="75000"/>
                  </a:schemeClr>
                </a:solidFill>
              </a:rPr>
              <a:t>();</a:t>
            </a:r>
          </a:p>
          <a:p>
            <a:r>
              <a:rPr lang="en-IN" dirty="0" err="1">
                <a:solidFill>
                  <a:schemeClr val="accent2">
                    <a:lumMod val="75000"/>
                  </a:schemeClr>
                </a:solidFill>
              </a:rPr>
              <a:t>Serial.print</a:t>
            </a:r>
            <a:r>
              <a:rPr lang="en-IN" dirty="0">
                <a:solidFill>
                  <a:schemeClr val="accent2">
                    <a:lumMod val="75000"/>
                  </a:schemeClr>
                </a:solidFill>
              </a:rPr>
              <a:t>("Message : ");</a:t>
            </a:r>
          </a:p>
          <a:p>
            <a:r>
              <a:rPr lang="en-IN" dirty="0" err="1">
                <a:solidFill>
                  <a:schemeClr val="accent2">
                    <a:lumMod val="75000"/>
                  </a:schemeClr>
                </a:solidFill>
              </a:rPr>
              <a:t>content.toUpperCase</a:t>
            </a:r>
            <a:r>
              <a:rPr lang="en-IN" dirty="0">
                <a:solidFill>
                  <a:schemeClr val="accent2">
                    <a:lumMod val="75000"/>
                  </a:schemeClr>
                </a:solidFill>
              </a:rPr>
              <a:t>();</a:t>
            </a:r>
          </a:p>
          <a:p>
            <a:r>
              <a:rPr lang="en-IN" dirty="0">
                <a:solidFill>
                  <a:schemeClr val="accent2">
                    <a:lumMod val="75000"/>
                  </a:schemeClr>
                </a:solidFill>
              </a:rPr>
              <a:t>//this is where u put the UID of the card that you want to give access</a:t>
            </a:r>
          </a:p>
        </p:txBody>
      </p:sp>
    </p:spTree>
    <p:extLst>
      <p:ext uri="{BB962C8B-B14F-4D97-AF65-F5344CB8AC3E}">
        <p14:creationId xmlns:p14="http://schemas.microsoft.com/office/powerpoint/2010/main" val="3004440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C4F3807-6110-775D-4DE8-D305BFBBB4B7}"/>
              </a:ext>
            </a:extLst>
          </p:cNvPr>
          <p:cNvSpPr txBox="1"/>
          <p:nvPr/>
        </p:nvSpPr>
        <p:spPr>
          <a:xfrm>
            <a:off x="224590" y="104299"/>
            <a:ext cx="7315200" cy="8125301"/>
          </a:xfrm>
          <a:prstGeom prst="rect">
            <a:avLst/>
          </a:prstGeom>
          <a:noFill/>
        </p:spPr>
        <p:txBody>
          <a:bodyPr wrap="square">
            <a:spAutoFit/>
          </a:bodyPr>
          <a:lstStyle/>
          <a:p>
            <a:r>
              <a:rPr lang="en-IN" dirty="0">
                <a:solidFill>
                  <a:schemeClr val="accent2">
                    <a:lumMod val="75000"/>
                  </a:schemeClr>
                </a:solidFill>
              </a:rPr>
              <a:t>if (</a:t>
            </a:r>
            <a:r>
              <a:rPr lang="en-IN" dirty="0" err="1">
                <a:solidFill>
                  <a:schemeClr val="accent2">
                    <a:lumMod val="75000"/>
                  </a:schemeClr>
                </a:solidFill>
              </a:rPr>
              <a:t>content.substring</a:t>
            </a:r>
            <a:r>
              <a:rPr lang="en-IN" dirty="0">
                <a:solidFill>
                  <a:schemeClr val="accent2">
                    <a:lumMod val="75000"/>
                  </a:schemeClr>
                </a:solidFill>
              </a:rPr>
              <a:t>(1) == "6A 2D 67 07") {</a:t>
            </a:r>
          </a:p>
          <a:p>
            <a:r>
              <a:rPr lang="en-IN" dirty="0" err="1">
                <a:solidFill>
                  <a:schemeClr val="accent2">
                    <a:lumMod val="75000"/>
                  </a:schemeClr>
                </a:solidFill>
              </a:rPr>
              <a:t>analogWrite</a:t>
            </a:r>
            <a:r>
              <a:rPr lang="en-IN" dirty="0">
                <a:solidFill>
                  <a:schemeClr val="accent2">
                    <a:lumMod val="75000"/>
                  </a:schemeClr>
                </a:solidFill>
              </a:rPr>
              <a:t>(A2, 255);</a:t>
            </a:r>
          </a:p>
          <a:p>
            <a:r>
              <a:rPr lang="en-IN" dirty="0">
                <a:solidFill>
                  <a:schemeClr val="accent2">
                    <a:lumMod val="75000"/>
                  </a:schemeClr>
                </a:solidFill>
              </a:rPr>
              <a:t>delay(250);</a:t>
            </a:r>
          </a:p>
          <a:p>
            <a:r>
              <a:rPr lang="en-IN" dirty="0" err="1">
                <a:solidFill>
                  <a:schemeClr val="accent2">
                    <a:lumMod val="75000"/>
                  </a:schemeClr>
                </a:solidFill>
              </a:rPr>
              <a:t>analogWrite</a:t>
            </a:r>
            <a:r>
              <a:rPr lang="en-IN" dirty="0">
                <a:solidFill>
                  <a:schemeClr val="accent2">
                    <a:lumMod val="75000"/>
                  </a:schemeClr>
                </a:solidFill>
              </a:rPr>
              <a:t>(A2, 0);</a:t>
            </a:r>
          </a:p>
          <a:p>
            <a:r>
              <a:rPr lang="en-IN" dirty="0">
                <a:solidFill>
                  <a:schemeClr val="accent2">
                    <a:lumMod val="75000"/>
                  </a:schemeClr>
                </a:solidFill>
              </a:rPr>
              <a:t>delay(250);</a:t>
            </a:r>
          </a:p>
          <a:p>
            <a:r>
              <a:rPr lang="en-IN" dirty="0" err="1">
                <a:solidFill>
                  <a:schemeClr val="accent2">
                    <a:lumMod val="75000"/>
                  </a:schemeClr>
                </a:solidFill>
              </a:rPr>
              <a:t>analogWrite</a:t>
            </a:r>
            <a:r>
              <a:rPr lang="en-IN" dirty="0">
                <a:solidFill>
                  <a:schemeClr val="accent2">
                    <a:lumMod val="75000"/>
                  </a:schemeClr>
                </a:solidFill>
              </a:rPr>
              <a:t>(A2, 255);</a:t>
            </a:r>
          </a:p>
          <a:p>
            <a:r>
              <a:rPr lang="en-IN" dirty="0">
                <a:solidFill>
                  <a:schemeClr val="accent2">
                    <a:lumMod val="75000"/>
                  </a:schemeClr>
                </a:solidFill>
              </a:rPr>
              <a:t>if (balance1 &gt;= rate){</a:t>
            </a:r>
          </a:p>
          <a:p>
            <a:r>
              <a:rPr lang="en-IN" dirty="0">
                <a:solidFill>
                  <a:schemeClr val="accent2">
                    <a:lumMod val="75000"/>
                  </a:schemeClr>
                </a:solidFill>
              </a:rPr>
              <a:t>balance1 -= rate;</a:t>
            </a:r>
          </a:p>
          <a:p>
            <a:r>
              <a:rPr lang="en-IN" dirty="0" err="1">
                <a:solidFill>
                  <a:schemeClr val="accent2">
                    <a:lumMod val="75000"/>
                  </a:schemeClr>
                </a:solidFill>
              </a:rPr>
              <a:t>lcd.setCursor</a:t>
            </a:r>
            <a:r>
              <a:rPr lang="en-IN" dirty="0">
                <a:solidFill>
                  <a:schemeClr val="accent2">
                    <a:lumMod val="75000"/>
                  </a:schemeClr>
                </a:solidFill>
              </a:rPr>
              <a:t>(0, 0);</a:t>
            </a:r>
          </a:p>
          <a:p>
            <a:r>
              <a:rPr lang="en-IN" dirty="0" err="1">
                <a:solidFill>
                  <a:schemeClr val="accent2">
                    <a:lumMod val="75000"/>
                  </a:schemeClr>
                </a:solidFill>
              </a:rPr>
              <a:t>lcd.print</a:t>
            </a:r>
            <a:r>
              <a:rPr lang="en-IN" dirty="0">
                <a:solidFill>
                  <a:schemeClr val="accent2">
                    <a:lumMod val="75000"/>
                  </a:schemeClr>
                </a:solidFill>
              </a:rPr>
              <a:t>(" Hi CHIBUEZE ");</a:t>
            </a:r>
          </a:p>
          <a:p>
            <a:r>
              <a:rPr lang="en-IN" dirty="0" err="1">
                <a:solidFill>
                  <a:schemeClr val="accent2">
                    <a:lumMod val="75000"/>
                  </a:schemeClr>
                </a:solidFill>
              </a:rPr>
              <a:t>lcd.setCursor</a:t>
            </a:r>
            <a:r>
              <a:rPr lang="en-IN" dirty="0">
                <a:solidFill>
                  <a:schemeClr val="accent2">
                    <a:lumMod val="75000"/>
                  </a:schemeClr>
                </a:solidFill>
              </a:rPr>
              <a:t>(0, 1);</a:t>
            </a:r>
          </a:p>
          <a:p>
            <a:r>
              <a:rPr lang="en-IN" dirty="0" err="1">
                <a:solidFill>
                  <a:schemeClr val="accent2">
                    <a:lumMod val="75000"/>
                  </a:schemeClr>
                </a:solidFill>
              </a:rPr>
              <a:t>lcd.print</a:t>
            </a:r>
            <a:r>
              <a:rPr lang="en-IN" dirty="0">
                <a:solidFill>
                  <a:schemeClr val="accent2">
                    <a:lumMod val="75000"/>
                  </a:schemeClr>
                </a:solidFill>
              </a:rPr>
              <a:t>("__Payment O.K__ ");</a:t>
            </a:r>
          </a:p>
          <a:p>
            <a:r>
              <a:rPr lang="en-IN" dirty="0">
                <a:solidFill>
                  <a:schemeClr val="accent2">
                    <a:lumMod val="75000"/>
                  </a:schemeClr>
                </a:solidFill>
              </a:rPr>
              <a:t>}</a:t>
            </a:r>
          </a:p>
          <a:p>
            <a:r>
              <a:rPr lang="en-IN" dirty="0">
                <a:solidFill>
                  <a:schemeClr val="accent2">
                    <a:lumMod val="75000"/>
                  </a:schemeClr>
                </a:solidFill>
              </a:rPr>
              <a:t>else{</a:t>
            </a:r>
          </a:p>
          <a:p>
            <a:r>
              <a:rPr lang="en-IN" dirty="0" err="1">
                <a:solidFill>
                  <a:schemeClr val="accent2">
                    <a:lumMod val="75000"/>
                  </a:schemeClr>
                </a:solidFill>
              </a:rPr>
              <a:t>lcd.setCursor</a:t>
            </a:r>
            <a:r>
              <a:rPr lang="en-IN" dirty="0">
                <a:solidFill>
                  <a:schemeClr val="accent2">
                    <a:lumMod val="75000"/>
                  </a:schemeClr>
                </a:solidFill>
              </a:rPr>
              <a:t>(0, 0);</a:t>
            </a:r>
          </a:p>
          <a:p>
            <a:r>
              <a:rPr lang="en-IN" dirty="0" err="1">
                <a:solidFill>
                  <a:schemeClr val="accent2">
                    <a:lumMod val="75000"/>
                  </a:schemeClr>
                </a:solidFill>
              </a:rPr>
              <a:t>lcd.print</a:t>
            </a:r>
            <a:r>
              <a:rPr lang="en-IN" dirty="0">
                <a:solidFill>
                  <a:schemeClr val="accent2">
                    <a:lumMod val="75000"/>
                  </a:schemeClr>
                </a:solidFill>
              </a:rPr>
              <a:t>(" Sorry CHIBUEZE ");</a:t>
            </a:r>
          </a:p>
          <a:p>
            <a:r>
              <a:rPr lang="en-IN" dirty="0" err="1">
                <a:solidFill>
                  <a:schemeClr val="accent2">
                    <a:lumMod val="75000"/>
                  </a:schemeClr>
                </a:solidFill>
              </a:rPr>
              <a:t>lcd.setCursor</a:t>
            </a:r>
            <a:r>
              <a:rPr lang="en-IN" dirty="0">
                <a:solidFill>
                  <a:schemeClr val="accent2">
                    <a:lumMod val="75000"/>
                  </a:schemeClr>
                </a:solidFill>
              </a:rPr>
              <a:t>(0, 1);</a:t>
            </a:r>
          </a:p>
          <a:p>
            <a:r>
              <a:rPr lang="en-IN" dirty="0" err="1">
                <a:solidFill>
                  <a:schemeClr val="accent2">
                    <a:lumMod val="75000"/>
                  </a:schemeClr>
                </a:solidFill>
              </a:rPr>
              <a:t>lcd.print</a:t>
            </a:r>
            <a:r>
              <a:rPr lang="en-IN" dirty="0">
                <a:solidFill>
                  <a:schemeClr val="accent2">
                    <a:lumMod val="75000"/>
                  </a:schemeClr>
                </a:solidFill>
              </a:rPr>
              <a:t>("</a:t>
            </a:r>
            <a:r>
              <a:rPr lang="en-IN" dirty="0" err="1">
                <a:solidFill>
                  <a:schemeClr val="accent2">
                    <a:lumMod val="75000"/>
                  </a:schemeClr>
                </a:solidFill>
              </a:rPr>
              <a:t>Insuficient</a:t>
            </a:r>
            <a:r>
              <a:rPr lang="en-IN" dirty="0">
                <a:solidFill>
                  <a:schemeClr val="accent2">
                    <a:lumMod val="75000"/>
                  </a:schemeClr>
                </a:solidFill>
              </a:rPr>
              <a:t> Fund");</a:t>
            </a:r>
          </a:p>
          <a:p>
            <a:r>
              <a:rPr lang="en-IN" dirty="0">
                <a:solidFill>
                  <a:schemeClr val="accent2">
                    <a:lumMod val="75000"/>
                  </a:schemeClr>
                </a:solidFill>
              </a:rPr>
              <a:t>}</a:t>
            </a:r>
          </a:p>
          <a:p>
            <a:r>
              <a:rPr lang="en-IN" dirty="0">
                <a:solidFill>
                  <a:schemeClr val="accent2">
                    <a:lumMod val="75000"/>
                  </a:schemeClr>
                </a:solidFill>
              </a:rPr>
              <a:t>delay(4000);</a:t>
            </a:r>
          </a:p>
          <a:p>
            <a:r>
              <a:rPr lang="en-IN" dirty="0" err="1">
                <a:solidFill>
                  <a:schemeClr val="accent2">
                    <a:lumMod val="75000"/>
                  </a:schemeClr>
                </a:solidFill>
              </a:rPr>
              <a:t>lcd.setCursor</a:t>
            </a:r>
            <a:r>
              <a:rPr lang="en-IN" dirty="0">
                <a:solidFill>
                  <a:schemeClr val="accent2">
                    <a:lumMod val="75000"/>
                  </a:schemeClr>
                </a:solidFill>
              </a:rPr>
              <a:t>(0, 1);</a:t>
            </a:r>
          </a:p>
          <a:p>
            <a:r>
              <a:rPr lang="en-IN" dirty="0" err="1">
                <a:solidFill>
                  <a:schemeClr val="accent2">
                    <a:lumMod val="75000"/>
                  </a:schemeClr>
                </a:solidFill>
              </a:rPr>
              <a:t>lcd.print</a:t>
            </a:r>
            <a:r>
              <a:rPr lang="en-IN" dirty="0">
                <a:solidFill>
                  <a:schemeClr val="accent2">
                    <a:lumMod val="75000"/>
                  </a:schemeClr>
                </a:solidFill>
              </a:rPr>
              <a:t>("_Balance is #");</a:t>
            </a:r>
          </a:p>
          <a:p>
            <a:r>
              <a:rPr lang="en-IN" dirty="0" err="1">
                <a:solidFill>
                  <a:schemeClr val="accent2">
                    <a:lumMod val="75000"/>
                  </a:schemeClr>
                </a:solidFill>
              </a:rPr>
              <a:t>lcd.println</a:t>
            </a:r>
            <a:r>
              <a:rPr lang="en-IN" dirty="0">
                <a:solidFill>
                  <a:schemeClr val="accent2">
                    <a:lumMod val="75000"/>
                  </a:schemeClr>
                </a:solidFill>
              </a:rPr>
              <a:t>(balance1);</a:t>
            </a:r>
          </a:p>
          <a:p>
            <a:r>
              <a:rPr lang="en-IN" dirty="0" err="1">
                <a:solidFill>
                  <a:schemeClr val="accent2">
                    <a:lumMod val="75000"/>
                  </a:schemeClr>
                </a:solidFill>
              </a:rPr>
              <a:t>lcd.println</a:t>
            </a:r>
            <a:r>
              <a:rPr lang="en-IN" dirty="0">
                <a:solidFill>
                  <a:schemeClr val="accent2">
                    <a:lumMod val="75000"/>
                  </a:schemeClr>
                </a:solidFill>
              </a:rPr>
              <a:t>(". .");</a:t>
            </a:r>
          </a:p>
          <a:p>
            <a:r>
              <a:rPr lang="en-IN" dirty="0">
                <a:solidFill>
                  <a:schemeClr val="accent2">
                    <a:lumMod val="75000"/>
                  </a:schemeClr>
                </a:solidFill>
              </a:rPr>
              <a:t>delay(4000);</a:t>
            </a:r>
          </a:p>
          <a:p>
            <a:r>
              <a:rPr lang="en-IN" dirty="0">
                <a:solidFill>
                  <a:schemeClr val="accent2">
                    <a:lumMod val="75000"/>
                  </a:schemeClr>
                </a:solidFill>
              </a:rPr>
              <a:t>return;</a:t>
            </a:r>
          </a:p>
          <a:p>
            <a:r>
              <a:rPr lang="en-IN" dirty="0">
                <a:solidFill>
                  <a:schemeClr val="accent2">
                    <a:lumMod val="75000"/>
                  </a:schemeClr>
                </a:solidFill>
              </a:rPr>
              <a:t>}</a:t>
            </a:r>
          </a:p>
          <a:p>
            <a:r>
              <a:rPr lang="en-IN" dirty="0">
                <a:solidFill>
                  <a:schemeClr val="accent2">
                    <a:lumMod val="75000"/>
                  </a:schemeClr>
                </a:solidFill>
              </a:rPr>
              <a:t>if (</a:t>
            </a:r>
            <a:r>
              <a:rPr lang="en-IN" dirty="0" err="1">
                <a:solidFill>
                  <a:schemeClr val="accent2">
                    <a:lumMod val="75000"/>
                  </a:schemeClr>
                </a:solidFill>
              </a:rPr>
              <a:t>content.substring</a:t>
            </a:r>
            <a:r>
              <a:rPr lang="en-IN" dirty="0">
                <a:solidFill>
                  <a:schemeClr val="accent2">
                    <a:lumMod val="75000"/>
                  </a:schemeClr>
                </a:solidFill>
              </a:rPr>
              <a:t>(1) == "77 1F 73 63") {</a:t>
            </a:r>
          </a:p>
          <a:p>
            <a:r>
              <a:rPr lang="en-IN" dirty="0" err="1">
                <a:solidFill>
                  <a:schemeClr val="accent2">
                    <a:lumMod val="75000"/>
                  </a:schemeClr>
                </a:solidFill>
              </a:rPr>
              <a:t>analogWrite</a:t>
            </a:r>
            <a:r>
              <a:rPr lang="en-IN" dirty="0">
                <a:solidFill>
                  <a:schemeClr val="accent2">
                    <a:lumMod val="75000"/>
                  </a:schemeClr>
                </a:solidFill>
              </a:rPr>
              <a:t>(A2, 255);</a:t>
            </a:r>
          </a:p>
        </p:txBody>
      </p:sp>
    </p:spTree>
    <p:extLst>
      <p:ext uri="{BB962C8B-B14F-4D97-AF65-F5344CB8AC3E}">
        <p14:creationId xmlns:p14="http://schemas.microsoft.com/office/powerpoint/2010/main" val="2209843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335">
            <a:solidFill>
              <a:srgbClr val="FFFFFF">
                <a:alpha val="64000"/>
              </a:srgbClr>
            </a:solidFill>
            <a:prstDash val="solid"/>
          </a:ln>
        </p:spPr>
      </p:sp>
      <p:sp>
        <p:nvSpPr>
          <p:cNvPr id="4" name="Text 1"/>
          <p:cNvSpPr/>
          <p:nvPr/>
        </p:nvSpPr>
        <p:spPr>
          <a:xfrm>
            <a:off x="2508647" y="591860"/>
            <a:ext cx="9613106" cy="1343739"/>
          </a:xfrm>
          <a:prstGeom prst="rect">
            <a:avLst/>
          </a:prstGeom>
          <a:noFill/>
          <a:ln/>
        </p:spPr>
        <p:txBody>
          <a:bodyPr wrap="square" rtlCol="0" anchor="t"/>
          <a:lstStyle/>
          <a:p>
            <a:pPr marL="0" indent="0">
              <a:lnSpc>
                <a:spcPts val="5291"/>
              </a:lnSpc>
              <a:buNone/>
            </a:pPr>
            <a:r>
              <a:rPr lang="en-US" sz="4233" b="1" kern="0" spc="-85" dirty="0">
                <a:solidFill>
                  <a:srgbClr val="FF75D3"/>
                </a:solidFill>
                <a:latin typeface="adonis-web" pitchFamily="34" charset="0"/>
                <a:ea typeface="adonis-web" pitchFamily="34" charset="-122"/>
                <a:cs typeface="adonis-web" pitchFamily="34" charset="-120"/>
              </a:rPr>
              <a:t>SMART BUS OPTIMIZING PUBLIC TRANSPORT</a:t>
            </a:r>
            <a:endParaRPr lang="en-US" sz="4233" dirty="0"/>
          </a:p>
        </p:txBody>
      </p:sp>
      <p:sp>
        <p:nvSpPr>
          <p:cNvPr id="5" name="Shape 2"/>
          <p:cNvSpPr/>
          <p:nvPr/>
        </p:nvSpPr>
        <p:spPr>
          <a:xfrm>
            <a:off x="2630567" y="2487573"/>
            <a:ext cx="152400" cy="152400"/>
          </a:xfrm>
          <a:prstGeom prst="roundRect">
            <a:avLst>
              <a:gd name="adj" fmla="val 36000"/>
            </a:avLst>
          </a:prstGeom>
          <a:solidFill>
            <a:srgbClr val="F7F3F2"/>
          </a:solidFill>
          <a:ln/>
        </p:spPr>
      </p:sp>
      <p:sp>
        <p:nvSpPr>
          <p:cNvPr id="6" name="Shape 3"/>
          <p:cNvSpPr/>
          <p:nvPr/>
        </p:nvSpPr>
        <p:spPr>
          <a:xfrm>
            <a:off x="2650036" y="2507042"/>
            <a:ext cx="113462" cy="113462"/>
          </a:xfrm>
          <a:prstGeom prst="roundRect">
            <a:avLst>
              <a:gd name="adj" fmla="val 805900527"/>
            </a:avLst>
          </a:prstGeom>
          <a:noFill/>
          <a:ln w="15240">
            <a:solidFill>
              <a:srgbClr val="726E6E"/>
            </a:solidFill>
            <a:prstDash val="solid"/>
          </a:ln>
        </p:spPr>
      </p:sp>
      <p:sp>
        <p:nvSpPr>
          <p:cNvPr id="7" name="Text 4"/>
          <p:cNvSpPr/>
          <p:nvPr/>
        </p:nvSpPr>
        <p:spPr>
          <a:xfrm>
            <a:off x="2655519" y="2543672"/>
            <a:ext cx="10249" cy="10250"/>
          </a:xfrm>
          <a:prstGeom prst="rect">
            <a:avLst/>
          </a:prstGeom>
          <a:noFill/>
          <a:ln/>
        </p:spPr>
        <p:txBody>
          <a:bodyPr wrap="none" rtlCol="0" anchor="t"/>
          <a:lstStyle/>
          <a:p>
            <a:pPr marL="0" indent="0">
              <a:lnSpc>
                <a:spcPts val="864"/>
              </a:lnSpc>
              <a:buNone/>
            </a:pPr>
            <a:r>
              <a:rPr lang="en-US" sz="720" kern="0" spc="-34" dirty="0">
                <a:solidFill>
                  <a:srgbClr val="726E6E"/>
                </a:solidFill>
                <a:latin typeface="Source Sans Pro" pitchFamily="34" charset="0"/>
                <a:ea typeface="Source Sans Pro" pitchFamily="34" charset="-122"/>
                <a:cs typeface="Source Sans Pro" pitchFamily="34" charset="-120"/>
              </a:rPr>
              <a:t>Loading...</a:t>
            </a:r>
            <a:endParaRPr lang="en-US" sz="720" dirty="0"/>
          </a:p>
        </p:txBody>
      </p:sp>
      <p:sp>
        <p:nvSpPr>
          <p:cNvPr id="8" name="Text 5"/>
          <p:cNvSpPr/>
          <p:nvPr/>
        </p:nvSpPr>
        <p:spPr>
          <a:xfrm>
            <a:off x="2508647" y="2607469"/>
            <a:ext cx="9613106" cy="343972"/>
          </a:xfrm>
          <a:prstGeom prst="rect">
            <a:avLst/>
          </a:prstGeom>
          <a:noFill/>
          <a:ln/>
        </p:spPr>
        <p:txBody>
          <a:bodyPr wrap="none" rtlCol="0" anchor="t"/>
          <a:lstStyle/>
          <a:p>
            <a:pPr marL="0" indent="0">
              <a:lnSpc>
                <a:spcPts val="2709"/>
              </a:lnSpc>
              <a:buNone/>
            </a:pPr>
            <a:r>
              <a:rPr lang="en-US" sz="1693" kern="0" spc="-34" dirty="0">
                <a:solidFill>
                  <a:srgbClr val="272525"/>
                </a:solidFill>
                <a:latin typeface="Source Sans Pro" pitchFamily="34" charset="0"/>
                <a:ea typeface="Source Sans Pro" pitchFamily="34" charset="-122"/>
                <a:cs typeface="Source Sans Pro" pitchFamily="34" charset="-120"/>
              </a:rPr>
              <a:t>IBM Naan Mudhalvan-Group2 Internet Of Things(IOT)</a:t>
            </a:r>
            <a:endParaRPr lang="en-US" sz="1693" dirty="0"/>
          </a:p>
        </p:txBody>
      </p:sp>
      <p:sp>
        <p:nvSpPr>
          <p:cNvPr id="9" name="Text 6"/>
          <p:cNvSpPr/>
          <p:nvPr/>
        </p:nvSpPr>
        <p:spPr>
          <a:xfrm>
            <a:off x="2508647" y="3193256"/>
            <a:ext cx="9613106" cy="343972"/>
          </a:xfrm>
          <a:prstGeom prst="rect">
            <a:avLst/>
          </a:prstGeom>
          <a:noFill/>
          <a:ln/>
        </p:spPr>
        <p:txBody>
          <a:bodyPr wrap="none" rtlCol="0" anchor="t"/>
          <a:lstStyle/>
          <a:p>
            <a:pPr marL="0" indent="0">
              <a:lnSpc>
                <a:spcPts val="2709"/>
              </a:lnSpc>
              <a:buNone/>
            </a:pPr>
            <a:r>
              <a:rPr lang="en-US" sz="1693" kern="0" spc="-34" dirty="0">
                <a:solidFill>
                  <a:srgbClr val="272525"/>
                </a:solidFill>
                <a:latin typeface="Source Sans Pro" pitchFamily="34" charset="0"/>
                <a:ea typeface="Source Sans Pro" pitchFamily="34" charset="-122"/>
                <a:cs typeface="Source Sans Pro" pitchFamily="34" charset="-120"/>
              </a:rPr>
              <a:t>Kingston Engineering college</a:t>
            </a:r>
            <a:endParaRPr lang="en-US" sz="1693" dirty="0"/>
          </a:p>
        </p:txBody>
      </p:sp>
      <p:sp>
        <p:nvSpPr>
          <p:cNvPr id="10" name="Text 7"/>
          <p:cNvSpPr/>
          <p:nvPr/>
        </p:nvSpPr>
        <p:spPr>
          <a:xfrm>
            <a:off x="2508647" y="3779044"/>
            <a:ext cx="9613106" cy="343972"/>
          </a:xfrm>
          <a:prstGeom prst="rect">
            <a:avLst/>
          </a:prstGeom>
          <a:noFill/>
          <a:ln/>
        </p:spPr>
        <p:txBody>
          <a:bodyPr wrap="none" rtlCol="0" anchor="t"/>
          <a:lstStyle/>
          <a:p>
            <a:pPr marL="0" indent="0">
              <a:lnSpc>
                <a:spcPts val="2709"/>
              </a:lnSpc>
              <a:buNone/>
            </a:pPr>
            <a:r>
              <a:rPr lang="en-US" sz="1693" kern="0" spc="-34" dirty="0">
                <a:solidFill>
                  <a:srgbClr val="272525"/>
                </a:solidFill>
                <a:latin typeface="Source Sans Pro" pitchFamily="34" charset="0"/>
                <a:ea typeface="Source Sans Pro" pitchFamily="34" charset="-122"/>
                <a:cs typeface="Source Sans Pro" pitchFamily="34" charset="-120"/>
              </a:rPr>
              <a:t>College code-5113</a:t>
            </a:r>
            <a:endParaRPr lang="en-US" sz="1693" dirty="0"/>
          </a:p>
        </p:txBody>
      </p:sp>
      <p:sp>
        <p:nvSpPr>
          <p:cNvPr id="11" name="Text 8"/>
          <p:cNvSpPr/>
          <p:nvPr/>
        </p:nvSpPr>
        <p:spPr>
          <a:xfrm>
            <a:off x="2508647" y="4364831"/>
            <a:ext cx="9613106" cy="343972"/>
          </a:xfrm>
          <a:prstGeom prst="rect">
            <a:avLst/>
          </a:prstGeom>
          <a:noFill/>
          <a:ln/>
        </p:spPr>
        <p:txBody>
          <a:bodyPr wrap="none" rtlCol="0" anchor="t"/>
          <a:lstStyle/>
          <a:p>
            <a:pPr marL="0" indent="0">
              <a:lnSpc>
                <a:spcPts val="2709"/>
              </a:lnSpc>
              <a:buNone/>
            </a:pPr>
            <a:r>
              <a:rPr lang="en-US" sz="1693" kern="0" spc="-34" dirty="0">
                <a:solidFill>
                  <a:srgbClr val="272525"/>
                </a:solidFill>
                <a:latin typeface="Source Sans Pro" pitchFamily="34" charset="0"/>
                <a:ea typeface="Source Sans Pro" pitchFamily="34" charset="-122"/>
                <a:cs typeface="Source Sans Pro" pitchFamily="34" charset="-120"/>
              </a:rPr>
              <a:t>By</a:t>
            </a:r>
            <a:endParaRPr lang="en-US" sz="1693" dirty="0"/>
          </a:p>
        </p:txBody>
      </p:sp>
      <p:sp>
        <p:nvSpPr>
          <p:cNvPr id="12" name="Text 9"/>
          <p:cNvSpPr/>
          <p:nvPr/>
        </p:nvSpPr>
        <p:spPr>
          <a:xfrm>
            <a:off x="2508647" y="4950619"/>
            <a:ext cx="9613106" cy="343972"/>
          </a:xfrm>
          <a:prstGeom prst="rect">
            <a:avLst/>
          </a:prstGeom>
          <a:noFill/>
          <a:ln/>
        </p:spPr>
        <p:txBody>
          <a:bodyPr wrap="none" rtlCol="0" anchor="t"/>
          <a:lstStyle/>
          <a:p>
            <a:pPr marL="0" indent="0">
              <a:lnSpc>
                <a:spcPts val="2709"/>
              </a:lnSpc>
              <a:buNone/>
            </a:pPr>
            <a:r>
              <a:rPr lang="en-US" sz="1693" b="1" kern="0" spc="-34" dirty="0">
                <a:solidFill>
                  <a:srgbClr val="272525"/>
                </a:solidFill>
                <a:latin typeface="Source Sans Pro" pitchFamily="34" charset="0"/>
                <a:ea typeface="Source Sans Pro" pitchFamily="34" charset="-122"/>
                <a:cs typeface="Source Sans Pro" pitchFamily="34" charset="-120"/>
              </a:rPr>
              <a:t>S. pavithra </a:t>
            </a:r>
            <a:r>
              <a:rPr lang="en-US" sz="1693" kern="0" spc="-34" dirty="0">
                <a:solidFill>
                  <a:srgbClr val="272525"/>
                </a:solidFill>
                <a:latin typeface="Source Sans Pro" pitchFamily="34" charset="0"/>
                <a:ea typeface="Source Sans Pro" pitchFamily="34" charset="-122"/>
                <a:cs typeface="Source Sans Pro" pitchFamily="34" charset="-120"/>
              </a:rPr>
              <a:t>- naan mudalvan ID:au511321106019 , Email: </a:t>
            </a:r>
            <a:r>
              <a:rPr lang="en-US" sz="1693" u="sng" kern="0" spc="-34" dirty="0">
                <a:solidFill>
                  <a:srgbClr val="AF41F0"/>
                </a:solidFill>
                <a:latin typeface="Source Sans Pro" pitchFamily="34" charset="0"/>
                <a:ea typeface="Source Sans Pro" pitchFamily="34" charset="-122"/>
                <a:cs typeface="Source Sans Pro" pitchFamily="34" charset="-120"/>
                <a:hlinkClick r:id="rId4">
                  <a:extLst>
                    <a:ext uri="{A12FA001-AC4F-418D-AE19-62706E023703}">
                      <ahyp:hlinkClr xmlns:ahyp="http://schemas.microsoft.com/office/drawing/2018/hyperlinkcolor" val="tx"/>
                    </a:ext>
                  </a:extLst>
                </a:hlinkClick>
              </a:rPr>
              <a:t>pavithrasundervadivel04@gmail.com</a:t>
            </a:r>
            <a:endParaRPr lang="en-US" sz="1693" dirty="0"/>
          </a:p>
        </p:txBody>
      </p:sp>
      <p:sp>
        <p:nvSpPr>
          <p:cNvPr id="13" name="Text 10"/>
          <p:cNvSpPr/>
          <p:nvPr/>
        </p:nvSpPr>
        <p:spPr>
          <a:xfrm>
            <a:off x="2508647" y="5536406"/>
            <a:ext cx="9613106" cy="343972"/>
          </a:xfrm>
          <a:prstGeom prst="rect">
            <a:avLst/>
          </a:prstGeom>
          <a:noFill/>
          <a:ln/>
        </p:spPr>
        <p:txBody>
          <a:bodyPr wrap="none" rtlCol="0" anchor="t"/>
          <a:lstStyle/>
          <a:p>
            <a:pPr marL="0" indent="0">
              <a:lnSpc>
                <a:spcPts val="2709"/>
              </a:lnSpc>
              <a:buNone/>
            </a:pPr>
            <a:r>
              <a:rPr lang="en-US" sz="1693" b="1" kern="0" spc="-34" dirty="0">
                <a:solidFill>
                  <a:srgbClr val="272525"/>
                </a:solidFill>
                <a:latin typeface="Source Sans Pro" pitchFamily="34" charset="0"/>
                <a:ea typeface="Source Sans Pro" pitchFamily="34" charset="-122"/>
                <a:cs typeface="Source Sans Pro" pitchFamily="34" charset="-120"/>
              </a:rPr>
              <a:t>R .Vijaya bharathi </a:t>
            </a:r>
            <a:r>
              <a:rPr lang="en-US" sz="1693" kern="0" spc="-34" dirty="0">
                <a:solidFill>
                  <a:srgbClr val="272525"/>
                </a:solidFill>
                <a:latin typeface="Source Sans Pro" pitchFamily="34" charset="0"/>
                <a:ea typeface="Source Sans Pro" pitchFamily="34" charset="-122"/>
                <a:cs typeface="Source Sans Pro" pitchFamily="34" charset="-120"/>
              </a:rPr>
              <a:t>- naan mudalvan ID:au511321106026 ,</a:t>
            </a:r>
            <a:r>
              <a:rPr lang="en-US" sz="1693" u="sng" kern="0" spc="-34" dirty="0">
                <a:solidFill>
                  <a:srgbClr val="AF41F0"/>
                </a:solidFill>
                <a:latin typeface="Source Sans Pro" pitchFamily="34" charset="0"/>
                <a:ea typeface="Source Sans Pro" pitchFamily="34" charset="-122"/>
                <a:cs typeface="Source Sans Pro" pitchFamily="34" charset="-120"/>
                <a:hlinkClick r:id="rId5">
                  <a:extLst>
                    <a:ext uri="{A12FA001-AC4F-418D-AE19-62706E023703}">
                      <ahyp:hlinkClr xmlns:ahyp="http://schemas.microsoft.com/office/drawing/2018/hyperlinkcolor" val="tx"/>
                    </a:ext>
                  </a:extLst>
                </a:hlinkClick>
              </a:rPr>
              <a:t>Email:Vijayabharathi152003@gmail.com</a:t>
            </a:r>
            <a:endParaRPr lang="en-US" sz="1693" dirty="0"/>
          </a:p>
        </p:txBody>
      </p:sp>
      <p:sp>
        <p:nvSpPr>
          <p:cNvPr id="14" name="Text 11"/>
          <p:cNvSpPr/>
          <p:nvPr/>
        </p:nvSpPr>
        <p:spPr>
          <a:xfrm>
            <a:off x="2508647" y="6122194"/>
            <a:ext cx="9613106" cy="343972"/>
          </a:xfrm>
          <a:prstGeom prst="rect">
            <a:avLst/>
          </a:prstGeom>
          <a:noFill/>
          <a:ln/>
        </p:spPr>
        <p:txBody>
          <a:bodyPr wrap="none" rtlCol="0" anchor="t"/>
          <a:lstStyle/>
          <a:p>
            <a:pPr marL="0" indent="0">
              <a:lnSpc>
                <a:spcPts val="2709"/>
              </a:lnSpc>
              <a:buNone/>
            </a:pPr>
            <a:r>
              <a:rPr lang="en-US" sz="1693" b="1" kern="0" spc="-34" dirty="0">
                <a:solidFill>
                  <a:srgbClr val="272525"/>
                </a:solidFill>
                <a:latin typeface="Source Sans Pro" pitchFamily="34" charset="0"/>
                <a:ea typeface="Source Sans Pro" pitchFamily="34" charset="-122"/>
                <a:cs typeface="Source Sans Pro" pitchFamily="34" charset="-120"/>
              </a:rPr>
              <a:t>T. Madhu mitha </a:t>
            </a:r>
            <a:r>
              <a:rPr lang="en-US" sz="1693" kern="0" spc="-34" dirty="0">
                <a:solidFill>
                  <a:srgbClr val="272525"/>
                </a:solidFill>
                <a:latin typeface="Source Sans Pro" pitchFamily="34" charset="0"/>
                <a:ea typeface="Source Sans Pro" pitchFamily="34" charset="-122"/>
                <a:cs typeface="Source Sans Pro" pitchFamily="34" charset="-120"/>
              </a:rPr>
              <a:t>- naan mudalvan ID: autle-06ece , Email: </a:t>
            </a:r>
            <a:r>
              <a:rPr lang="en-US" sz="1693" u="sng" kern="0" spc="-34" dirty="0">
                <a:solidFill>
                  <a:srgbClr val="AF41F0"/>
                </a:solidFill>
                <a:latin typeface="Source Sans Pro" pitchFamily="34" charset="0"/>
                <a:ea typeface="Source Sans Pro" pitchFamily="34" charset="-122"/>
                <a:cs typeface="Source Sans Pro" pitchFamily="34" charset="-120"/>
                <a:hlinkClick r:id="rId6">
                  <a:extLst>
                    <a:ext uri="{A12FA001-AC4F-418D-AE19-62706E023703}">
                      <ahyp:hlinkClr xmlns:ahyp="http://schemas.microsoft.com/office/drawing/2018/hyperlinkcolor" val="tx"/>
                    </a:ext>
                  </a:extLst>
                </a:hlinkClick>
              </a:rPr>
              <a:t>madhumithausha2002@gmail.com</a:t>
            </a:r>
            <a:r>
              <a:rPr lang="en-US" sz="1693" kern="0" spc="-34" dirty="0">
                <a:solidFill>
                  <a:srgbClr val="272525"/>
                </a:solidFill>
                <a:latin typeface="Source Sans Pro" pitchFamily="34" charset="0"/>
                <a:ea typeface="Source Sans Pro" pitchFamily="34" charset="-122"/>
                <a:cs typeface="Source Sans Pro" pitchFamily="34" charset="-120"/>
              </a:rPr>
              <a:t> </a:t>
            </a:r>
            <a:endParaRPr lang="en-US" sz="1693" dirty="0"/>
          </a:p>
        </p:txBody>
      </p:sp>
      <p:sp>
        <p:nvSpPr>
          <p:cNvPr id="15" name="Text 12"/>
          <p:cNvSpPr/>
          <p:nvPr/>
        </p:nvSpPr>
        <p:spPr>
          <a:xfrm>
            <a:off x="2508647" y="6707981"/>
            <a:ext cx="9613106" cy="343972"/>
          </a:xfrm>
          <a:prstGeom prst="rect">
            <a:avLst/>
          </a:prstGeom>
          <a:noFill/>
          <a:ln/>
        </p:spPr>
        <p:txBody>
          <a:bodyPr wrap="none" rtlCol="0" anchor="t"/>
          <a:lstStyle/>
          <a:p>
            <a:pPr marL="0" indent="0">
              <a:lnSpc>
                <a:spcPts val="2709"/>
              </a:lnSpc>
              <a:buNone/>
            </a:pPr>
            <a:r>
              <a:rPr lang="en-US" sz="1693" kern="0" spc="-34" dirty="0">
                <a:solidFill>
                  <a:srgbClr val="272525"/>
                </a:solidFill>
                <a:latin typeface="Source Sans Pro" pitchFamily="34" charset="0"/>
                <a:ea typeface="Source Sans Pro" pitchFamily="34" charset="-122"/>
                <a:cs typeface="Source Sans Pro" pitchFamily="34" charset="-120"/>
              </a:rPr>
              <a:t> </a:t>
            </a:r>
            <a:r>
              <a:rPr lang="en-US" sz="1693" b="1" kern="0" spc="-34" dirty="0">
                <a:solidFill>
                  <a:srgbClr val="272525"/>
                </a:solidFill>
                <a:latin typeface="Source Sans Pro" pitchFamily="34" charset="0"/>
                <a:ea typeface="Source Sans Pro" pitchFamily="34" charset="-122"/>
                <a:cs typeface="Source Sans Pro" pitchFamily="34" charset="-120"/>
              </a:rPr>
              <a:t>S.Vaideeswari </a:t>
            </a:r>
            <a:r>
              <a:rPr lang="en-US" sz="1693" kern="0" spc="-34" dirty="0">
                <a:solidFill>
                  <a:srgbClr val="272525"/>
                </a:solidFill>
                <a:latin typeface="Source Sans Pro" pitchFamily="34" charset="0"/>
                <a:ea typeface="Source Sans Pro" pitchFamily="34" charset="-122"/>
                <a:cs typeface="Source Sans Pro" pitchFamily="34" charset="-120"/>
              </a:rPr>
              <a:t>- naan mudalvan ID: autle-01ece, Email:</a:t>
            </a:r>
            <a:r>
              <a:rPr lang="en-US" sz="1693" u="sng" kern="0" spc="-34" dirty="0">
                <a:solidFill>
                  <a:srgbClr val="AF41F0"/>
                </a:solidFill>
                <a:latin typeface="Source Sans Pro" pitchFamily="34" charset="0"/>
                <a:ea typeface="Source Sans Pro" pitchFamily="34" charset="-122"/>
                <a:cs typeface="Source Sans Pro" pitchFamily="34" charset="-120"/>
                <a:hlinkClick r:id="rId7">
                  <a:extLst>
                    <a:ext uri="{A12FA001-AC4F-418D-AE19-62706E023703}">
                      <ahyp:hlinkClr xmlns:ahyp="http://schemas.microsoft.com/office/drawing/2018/hyperlinkcolor" val="tx"/>
                    </a:ext>
                  </a:extLst>
                </a:hlinkClick>
              </a:rPr>
              <a:t>vaishusaravanan1315@gmail.com</a:t>
            </a:r>
            <a:endParaRPr lang="en-US" sz="1693" dirty="0"/>
          </a:p>
        </p:txBody>
      </p:sp>
      <p:sp>
        <p:nvSpPr>
          <p:cNvPr id="16" name="Text 13"/>
          <p:cNvSpPr/>
          <p:nvPr/>
        </p:nvSpPr>
        <p:spPr>
          <a:xfrm>
            <a:off x="2508647" y="7293769"/>
            <a:ext cx="9613106" cy="343972"/>
          </a:xfrm>
          <a:prstGeom prst="rect">
            <a:avLst/>
          </a:prstGeom>
          <a:noFill/>
          <a:ln/>
        </p:spPr>
        <p:txBody>
          <a:bodyPr wrap="none" rtlCol="0" anchor="t"/>
          <a:lstStyle/>
          <a:p>
            <a:pPr marL="0" indent="0">
              <a:lnSpc>
                <a:spcPts val="2709"/>
              </a:lnSpc>
              <a:buNone/>
            </a:pPr>
            <a:r>
              <a:rPr lang="en-US" sz="1693" b="1" kern="0" spc="-34" dirty="0">
                <a:solidFill>
                  <a:srgbClr val="272525"/>
                </a:solidFill>
                <a:latin typeface="Source Sans Pro" pitchFamily="34" charset="0"/>
                <a:ea typeface="Source Sans Pro" pitchFamily="34" charset="-122"/>
                <a:cs typeface="Source Sans Pro" pitchFamily="34" charset="-120"/>
              </a:rPr>
              <a:t>S.Priya </a:t>
            </a:r>
            <a:r>
              <a:rPr lang="en-US" sz="1693" kern="0" spc="-34" dirty="0">
                <a:solidFill>
                  <a:srgbClr val="272525"/>
                </a:solidFill>
                <a:latin typeface="Source Sans Pro" pitchFamily="34" charset="0"/>
                <a:ea typeface="Source Sans Pro" pitchFamily="34" charset="-122"/>
                <a:cs typeface="Source Sans Pro" pitchFamily="34" charset="-120"/>
              </a:rPr>
              <a:t>Dharshini - Naan mudalavan Id : autle-05ece,Email: </a:t>
            </a:r>
            <a:r>
              <a:rPr lang="en-US" sz="1693" u="sng" kern="0" spc="-34" dirty="0">
                <a:solidFill>
                  <a:srgbClr val="AF41F0"/>
                </a:solidFill>
                <a:latin typeface="Source Sans Pro" pitchFamily="34" charset="0"/>
                <a:ea typeface="Source Sans Pro" pitchFamily="34" charset="-122"/>
                <a:cs typeface="Source Sans Pro" pitchFamily="34" charset="-120"/>
                <a:hlinkClick r:id="rId8">
                  <a:extLst>
                    <a:ext uri="{A12FA001-AC4F-418D-AE19-62706E023703}">
                      <ahyp:hlinkClr xmlns:ahyp="http://schemas.microsoft.com/office/drawing/2018/hyperlinkcolor" val="tx"/>
                    </a:ext>
                  </a:extLst>
                </a:hlinkClick>
              </a:rPr>
              <a:t>priyadharshinis07092000@gmail.com</a:t>
            </a:r>
            <a:endParaRPr lang="en-US" sz="1693"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F2E62B-0F20-6E01-64C6-93A5B458E8BE}"/>
              </a:ext>
            </a:extLst>
          </p:cNvPr>
          <p:cNvSpPr txBox="1"/>
          <p:nvPr/>
        </p:nvSpPr>
        <p:spPr>
          <a:xfrm>
            <a:off x="433138" y="467647"/>
            <a:ext cx="7315200" cy="7294305"/>
          </a:xfrm>
          <a:prstGeom prst="rect">
            <a:avLst/>
          </a:prstGeom>
          <a:noFill/>
        </p:spPr>
        <p:txBody>
          <a:bodyPr wrap="square">
            <a:spAutoFit/>
          </a:bodyPr>
          <a:lstStyle/>
          <a:p>
            <a:r>
              <a:rPr lang="en-IN" dirty="0">
                <a:solidFill>
                  <a:schemeClr val="accent2">
                    <a:lumMod val="75000"/>
                  </a:schemeClr>
                </a:solidFill>
              </a:rPr>
              <a:t>delay(250);</a:t>
            </a:r>
          </a:p>
          <a:p>
            <a:r>
              <a:rPr lang="en-IN" dirty="0" err="1">
                <a:solidFill>
                  <a:schemeClr val="accent2">
                    <a:lumMod val="75000"/>
                  </a:schemeClr>
                </a:solidFill>
              </a:rPr>
              <a:t>analogWrite</a:t>
            </a:r>
            <a:r>
              <a:rPr lang="en-IN" dirty="0">
                <a:solidFill>
                  <a:schemeClr val="accent2">
                    <a:lumMod val="75000"/>
                  </a:schemeClr>
                </a:solidFill>
              </a:rPr>
              <a:t>(A2, 0);</a:t>
            </a:r>
          </a:p>
          <a:p>
            <a:r>
              <a:rPr lang="en-IN" dirty="0">
                <a:solidFill>
                  <a:schemeClr val="accent2">
                    <a:lumMod val="75000"/>
                  </a:schemeClr>
                </a:solidFill>
              </a:rPr>
              <a:t>delay(250);</a:t>
            </a:r>
          </a:p>
          <a:p>
            <a:r>
              <a:rPr lang="en-IN" dirty="0" err="1">
                <a:solidFill>
                  <a:schemeClr val="accent2">
                    <a:lumMod val="75000"/>
                  </a:schemeClr>
                </a:solidFill>
              </a:rPr>
              <a:t>analogWrite</a:t>
            </a:r>
            <a:r>
              <a:rPr lang="en-IN" dirty="0">
                <a:solidFill>
                  <a:schemeClr val="accent2">
                    <a:lumMod val="75000"/>
                  </a:schemeClr>
                </a:solidFill>
              </a:rPr>
              <a:t>(A2, 255);</a:t>
            </a:r>
          </a:p>
          <a:p>
            <a:r>
              <a:rPr lang="en-IN" dirty="0">
                <a:solidFill>
                  <a:schemeClr val="accent2">
                    <a:lumMod val="75000"/>
                  </a:schemeClr>
                </a:solidFill>
              </a:rPr>
              <a:t>if (balance2 &gt;= rate){</a:t>
            </a:r>
          </a:p>
          <a:p>
            <a:r>
              <a:rPr lang="en-IN" dirty="0">
                <a:solidFill>
                  <a:schemeClr val="accent2">
                    <a:lumMod val="75000"/>
                  </a:schemeClr>
                </a:solidFill>
              </a:rPr>
              <a:t>balance2 -= rate;</a:t>
            </a:r>
          </a:p>
          <a:p>
            <a:r>
              <a:rPr lang="en-IN" dirty="0" err="1">
                <a:solidFill>
                  <a:schemeClr val="accent2">
                    <a:lumMod val="75000"/>
                  </a:schemeClr>
                </a:solidFill>
              </a:rPr>
              <a:t>lcd.setCursor</a:t>
            </a:r>
            <a:r>
              <a:rPr lang="en-IN" dirty="0">
                <a:solidFill>
                  <a:schemeClr val="accent2">
                    <a:lumMod val="75000"/>
                  </a:schemeClr>
                </a:solidFill>
              </a:rPr>
              <a:t>(0, 0);</a:t>
            </a:r>
          </a:p>
          <a:p>
            <a:r>
              <a:rPr lang="en-IN" dirty="0" err="1">
                <a:solidFill>
                  <a:schemeClr val="accent2">
                    <a:lumMod val="75000"/>
                  </a:schemeClr>
                </a:solidFill>
              </a:rPr>
              <a:t>lcd.print</a:t>
            </a:r>
            <a:r>
              <a:rPr lang="en-IN" dirty="0">
                <a:solidFill>
                  <a:schemeClr val="accent2">
                    <a:lumMod val="75000"/>
                  </a:schemeClr>
                </a:solidFill>
              </a:rPr>
              <a:t>(" Hi SMART ");</a:t>
            </a:r>
          </a:p>
          <a:p>
            <a:r>
              <a:rPr lang="en-IN" dirty="0" err="1">
                <a:solidFill>
                  <a:schemeClr val="accent2">
                    <a:lumMod val="75000"/>
                  </a:schemeClr>
                </a:solidFill>
              </a:rPr>
              <a:t>lcd.setCursor</a:t>
            </a:r>
            <a:r>
              <a:rPr lang="en-IN" dirty="0">
                <a:solidFill>
                  <a:schemeClr val="accent2">
                    <a:lumMod val="75000"/>
                  </a:schemeClr>
                </a:solidFill>
              </a:rPr>
              <a:t>(0, 1);</a:t>
            </a:r>
          </a:p>
          <a:p>
            <a:r>
              <a:rPr lang="en-IN" dirty="0" err="1">
                <a:solidFill>
                  <a:schemeClr val="accent2">
                    <a:lumMod val="75000"/>
                  </a:schemeClr>
                </a:solidFill>
              </a:rPr>
              <a:t>lcd.print</a:t>
            </a:r>
            <a:r>
              <a:rPr lang="en-IN" dirty="0">
                <a:solidFill>
                  <a:schemeClr val="accent2">
                    <a:lumMod val="75000"/>
                  </a:schemeClr>
                </a:solidFill>
              </a:rPr>
              <a:t>("__Payment O.K__ ");</a:t>
            </a:r>
          </a:p>
          <a:p>
            <a:r>
              <a:rPr lang="en-IN" dirty="0">
                <a:solidFill>
                  <a:schemeClr val="accent2">
                    <a:lumMod val="75000"/>
                  </a:schemeClr>
                </a:solidFill>
              </a:rPr>
              <a:t>}</a:t>
            </a:r>
          </a:p>
          <a:p>
            <a:r>
              <a:rPr lang="en-IN" dirty="0">
                <a:solidFill>
                  <a:schemeClr val="accent2">
                    <a:lumMod val="75000"/>
                  </a:schemeClr>
                </a:solidFill>
              </a:rPr>
              <a:t>else{</a:t>
            </a:r>
          </a:p>
          <a:p>
            <a:r>
              <a:rPr lang="en-IN" dirty="0" err="1">
                <a:solidFill>
                  <a:schemeClr val="accent2">
                    <a:lumMod val="75000"/>
                  </a:schemeClr>
                </a:solidFill>
              </a:rPr>
              <a:t>lcd.setCursor</a:t>
            </a:r>
            <a:r>
              <a:rPr lang="en-IN" dirty="0">
                <a:solidFill>
                  <a:schemeClr val="accent2">
                    <a:lumMod val="75000"/>
                  </a:schemeClr>
                </a:solidFill>
              </a:rPr>
              <a:t>(0, 0);</a:t>
            </a:r>
          </a:p>
          <a:p>
            <a:r>
              <a:rPr lang="en-IN" dirty="0" err="1">
                <a:solidFill>
                  <a:schemeClr val="accent2">
                    <a:lumMod val="75000"/>
                  </a:schemeClr>
                </a:solidFill>
              </a:rPr>
              <a:t>lcd.print</a:t>
            </a:r>
            <a:r>
              <a:rPr lang="en-IN" dirty="0">
                <a:solidFill>
                  <a:schemeClr val="accent2">
                    <a:lumMod val="75000"/>
                  </a:schemeClr>
                </a:solidFill>
              </a:rPr>
              <a:t>(" Sorry SMART ");</a:t>
            </a:r>
          </a:p>
          <a:p>
            <a:r>
              <a:rPr lang="en-IN" dirty="0" err="1">
                <a:solidFill>
                  <a:schemeClr val="accent2">
                    <a:lumMod val="75000"/>
                  </a:schemeClr>
                </a:solidFill>
              </a:rPr>
              <a:t>lcd.setCursor</a:t>
            </a:r>
            <a:r>
              <a:rPr lang="en-IN" dirty="0">
                <a:solidFill>
                  <a:schemeClr val="accent2">
                    <a:lumMod val="75000"/>
                  </a:schemeClr>
                </a:solidFill>
              </a:rPr>
              <a:t>(0, 1);</a:t>
            </a:r>
          </a:p>
          <a:p>
            <a:r>
              <a:rPr lang="en-IN" dirty="0" err="1">
                <a:solidFill>
                  <a:schemeClr val="accent2">
                    <a:lumMod val="75000"/>
                  </a:schemeClr>
                </a:solidFill>
              </a:rPr>
              <a:t>lcd.print</a:t>
            </a:r>
            <a:r>
              <a:rPr lang="en-IN" dirty="0">
                <a:solidFill>
                  <a:schemeClr val="accent2">
                    <a:lumMod val="75000"/>
                  </a:schemeClr>
                </a:solidFill>
              </a:rPr>
              <a:t>("</a:t>
            </a:r>
            <a:r>
              <a:rPr lang="en-IN" dirty="0" err="1">
                <a:solidFill>
                  <a:schemeClr val="accent2">
                    <a:lumMod val="75000"/>
                  </a:schemeClr>
                </a:solidFill>
              </a:rPr>
              <a:t>Insuficient</a:t>
            </a:r>
            <a:r>
              <a:rPr lang="en-IN" dirty="0">
                <a:solidFill>
                  <a:schemeClr val="accent2">
                    <a:lumMod val="75000"/>
                  </a:schemeClr>
                </a:solidFill>
              </a:rPr>
              <a:t> Fund");</a:t>
            </a:r>
          </a:p>
          <a:p>
            <a:r>
              <a:rPr lang="en-IN" dirty="0">
                <a:solidFill>
                  <a:schemeClr val="accent2">
                    <a:lumMod val="75000"/>
                  </a:schemeClr>
                </a:solidFill>
              </a:rPr>
              <a:t>}</a:t>
            </a:r>
          </a:p>
          <a:p>
            <a:r>
              <a:rPr lang="en-IN" dirty="0">
                <a:solidFill>
                  <a:schemeClr val="accent2">
                    <a:lumMod val="75000"/>
                  </a:schemeClr>
                </a:solidFill>
              </a:rPr>
              <a:t>delay(4000);</a:t>
            </a:r>
          </a:p>
          <a:p>
            <a:r>
              <a:rPr lang="en-IN" dirty="0" err="1">
                <a:solidFill>
                  <a:schemeClr val="accent2">
                    <a:lumMod val="75000"/>
                  </a:schemeClr>
                </a:solidFill>
              </a:rPr>
              <a:t>lcd.setCursor</a:t>
            </a:r>
            <a:r>
              <a:rPr lang="en-IN" dirty="0">
                <a:solidFill>
                  <a:schemeClr val="accent2">
                    <a:lumMod val="75000"/>
                  </a:schemeClr>
                </a:solidFill>
              </a:rPr>
              <a:t>(0, 1);</a:t>
            </a:r>
          </a:p>
          <a:p>
            <a:r>
              <a:rPr lang="en-IN" dirty="0" err="1">
                <a:solidFill>
                  <a:schemeClr val="accent2">
                    <a:lumMod val="75000"/>
                  </a:schemeClr>
                </a:solidFill>
              </a:rPr>
              <a:t>lcd.print</a:t>
            </a:r>
            <a:r>
              <a:rPr lang="en-IN" dirty="0">
                <a:solidFill>
                  <a:schemeClr val="accent2">
                    <a:lumMod val="75000"/>
                  </a:schemeClr>
                </a:solidFill>
              </a:rPr>
              <a:t>("_Balance is #");</a:t>
            </a:r>
          </a:p>
          <a:p>
            <a:r>
              <a:rPr lang="en-IN" dirty="0" err="1">
                <a:solidFill>
                  <a:schemeClr val="accent2">
                    <a:lumMod val="75000"/>
                  </a:schemeClr>
                </a:solidFill>
              </a:rPr>
              <a:t>lcd.println</a:t>
            </a:r>
            <a:r>
              <a:rPr lang="en-IN" dirty="0">
                <a:solidFill>
                  <a:schemeClr val="accent2">
                    <a:lumMod val="75000"/>
                  </a:schemeClr>
                </a:solidFill>
              </a:rPr>
              <a:t>(balance2);</a:t>
            </a:r>
          </a:p>
          <a:p>
            <a:r>
              <a:rPr lang="en-IN" dirty="0" err="1">
                <a:solidFill>
                  <a:schemeClr val="accent2">
                    <a:lumMod val="75000"/>
                  </a:schemeClr>
                </a:solidFill>
              </a:rPr>
              <a:t>lcd.println</a:t>
            </a:r>
            <a:r>
              <a:rPr lang="en-IN" dirty="0">
                <a:solidFill>
                  <a:schemeClr val="accent2">
                    <a:lumMod val="75000"/>
                  </a:schemeClr>
                </a:solidFill>
              </a:rPr>
              <a:t>(". .");</a:t>
            </a:r>
          </a:p>
          <a:p>
            <a:r>
              <a:rPr lang="en-IN" dirty="0">
                <a:solidFill>
                  <a:schemeClr val="accent2">
                    <a:lumMod val="75000"/>
                  </a:schemeClr>
                </a:solidFill>
              </a:rPr>
              <a:t>delay(4000);</a:t>
            </a:r>
          </a:p>
          <a:p>
            <a:r>
              <a:rPr lang="en-IN" dirty="0">
                <a:solidFill>
                  <a:schemeClr val="accent2">
                    <a:lumMod val="75000"/>
                  </a:schemeClr>
                </a:solidFill>
              </a:rPr>
              <a:t>return;</a:t>
            </a:r>
          </a:p>
          <a:p>
            <a:r>
              <a:rPr lang="en-IN" dirty="0">
                <a:solidFill>
                  <a:schemeClr val="accent2">
                    <a:lumMod val="75000"/>
                  </a:schemeClr>
                </a:solidFill>
              </a:rPr>
              <a:t>}</a:t>
            </a:r>
          </a:p>
          <a:p>
            <a:r>
              <a:rPr lang="en-IN" dirty="0">
                <a:solidFill>
                  <a:schemeClr val="accent2">
                    <a:lumMod val="75000"/>
                  </a:schemeClr>
                </a:solidFill>
              </a:rPr>
              <a:t>}</a:t>
            </a:r>
          </a:p>
        </p:txBody>
      </p:sp>
    </p:spTree>
    <p:extLst>
      <p:ext uri="{BB962C8B-B14F-4D97-AF65-F5344CB8AC3E}">
        <p14:creationId xmlns:p14="http://schemas.microsoft.com/office/powerpoint/2010/main" val="9818022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2DA20B-297B-352A-2710-01EDB3CD7B20}"/>
              </a:ext>
            </a:extLst>
          </p:cNvPr>
          <p:cNvSpPr txBox="1"/>
          <p:nvPr/>
        </p:nvSpPr>
        <p:spPr>
          <a:xfrm>
            <a:off x="417095" y="555919"/>
            <a:ext cx="7315200" cy="3139321"/>
          </a:xfrm>
          <a:prstGeom prst="rect">
            <a:avLst/>
          </a:prstGeom>
          <a:noFill/>
        </p:spPr>
        <p:txBody>
          <a:bodyPr wrap="square">
            <a:spAutoFit/>
          </a:bodyPr>
          <a:lstStyle/>
          <a:p>
            <a:r>
              <a:rPr lang="en-IN" sz="1800" b="0" i="0" u="none" strike="noStrike" baseline="0" dirty="0">
                <a:solidFill>
                  <a:schemeClr val="accent2">
                    <a:lumMod val="75000"/>
                  </a:schemeClr>
                </a:solidFill>
              </a:rPr>
              <a:t>else{ </a:t>
            </a:r>
          </a:p>
          <a:p>
            <a:r>
              <a:rPr lang="en-IN" sz="1800" b="0" i="0" u="none" strike="noStrike" baseline="0" dirty="0" err="1">
                <a:solidFill>
                  <a:schemeClr val="accent2">
                    <a:lumMod val="75000"/>
                  </a:schemeClr>
                </a:solidFill>
              </a:rPr>
              <a:t>lcd.clear</a:t>
            </a:r>
            <a:r>
              <a:rPr lang="en-IN" sz="1800" b="0" i="0" u="none" strike="noStrike" baseline="0" dirty="0">
                <a:solidFill>
                  <a:schemeClr val="accent2">
                    <a:lumMod val="75000"/>
                  </a:schemeClr>
                </a:solidFill>
              </a:rPr>
              <a:t>(); </a:t>
            </a:r>
          </a:p>
          <a:p>
            <a:r>
              <a:rPr lang="en-IN" sz="1800" b="0" i="0" u="none" strike="noStrike" baseline="0" dirty="0" err="1">
                <a:solidFill>
                  <a:schemeClr val="accent2">
                    <a:lumMod val="75000"/>
                  </a:schemeClr>
                </a:solidFill>
              </a:rPr>
              <a:t>analogWrite</a:t>
            </a:r>
            <a:r>
              <a:rPr lang="en-IN" sz="1800" b="0" i="0" u="none" strike="noStrike" baseline="0" dirty="0">
                <a:solidFill>
                  <a:schemeClr val="accent2">
                    <a:lumMod val="75000"/>
                  </a:schemeClr>
                </a:solidFill>
              </a:rPr>
              <a:t>(A1, 255); </a:t>
            </a:r>
          </a:p>
          <a:p>
            <a:r>
              <a:rPr lang="en-IN" sz="1800" b="0" i="0" u="none" strike="noStrike" baseline="0" dirty="0">
                <a:solidFill>
                  <a:schemeClr val="accent2">
                    <a:lumMod val="75000"/>
                  </a:schemeClr>
                </a:solidFill>
              </a:rPr>
              <a:t>delay(250); </a:t>
            </a:r>
          </a:p>
          <a:p>
            <a:r>
              <a:rPr lang="en-IN" sz="1800" b="0" i="0" u="none" strike="noStrike" baseline="0" dirty="0" err="1">
                <a:solidFill>
                  <a:schemeClr val="accent2">
                    <a:lumMod val="75000"/>
                  </a:schemeClr>
                </a:solidFill>
              </a:rPr>
              <a:t>analogWrite</a:t>
            </a:r>
            <a:r>
              <a:rPr lang="en-IN" sz="1800" b="0" i="0" u="none" strike="noStrike" baseline="0" dirty="0">
                <a:solidFill>
                  <a:schemeClr val="accent2">
                    <a:lumMod val="75000"/>
                  </a:schemeClr>
                </a:solidFill>
              </a:rPr>
              <a:t>(A1, 0); </a:t>
            </a:r>
          </a:p>
          <a:p>
            <a:r>
              <a:rPr lang="en-IN" sz="1800" b="0" i="0" u="none" strike="noStrike" baseline="0" dirty="0">
                <a:solidFill>
                  <a:schemeClr val="accent2">
                    <a:lumMod val="75000"/>
                  </a:schemeClr>
                </a:solidFill>
              </a:rPr>
              <a:t>delay(250); </a:t>
            </a:r>
          </a:p>
          <a:p>
            <a:r>
              <a:rPr lang="en-IN" sz="1800" b="0" i="0" u="none" strike="noStrike" baseline="0" dirty="0" err="1">
                <a:solidFill>
                  <a:schemeClr val="accent2">
                    <a:lumMod val="75000"/>
                  </a:schemeClr>
                </a:solidFill>
              </a:rPr>
              <a:t>analogWrite</a:t>
            </a:r>
            <a:r>
              <a:rPr lang="en-IN" sz="1800" b="0" i="0" u="none" strike="noStrike" baseline="0" dirty="0">
                <a:solidFill>
                  <a:schemeClr val="accent2">
                    <a:lumMod val="75000"/>
                  </a:schemeClr>
                </a:solidFill>
              </a:rPr>
              <a:t>(A1, 255); </a:t>
            </a:r>
          </a:p>
          <a:p>
            <a:r>
              <a:rPr lang="en-IN" sz="1800" b="0" i="0" u="none" strike="noStrike" baseline="0" dirty="0" err="1">
                <a:solidFill>
                  <a:schemeClr val="accent2">
                    <a:lumMod val="75000"/>
                  </a:schemeClr>
                </a:solidFill>
              </a:rPr>
              <a:t>unregisted</a:t>
            </a:r>
            <a:r>
              <a:rPr lang="en-IN" sz="1800" b="0" i="0" u="none" strike="noStrike" baseline="0" dirty="0">
                <a:solidFill>
                  <a:schemeClr val="accent2">
                    <a:lumMod val="75000"/>
                  </a:schemeClr>
                </a:solidFill>
              </a:rPr>
              <a:t>(); </a:t>
            </a:r>
          </a:p>
          <a:p>
            <a:r>
              <a:rPr lang="en-IN" sz="1800" b="0" i="0" u="none" strike="noStrike" baseline="0" dirty="0">
                <a:solidFill>
                  <a:schemeClr val="accent2">
                    <a:lumMod val="75000"/>
                  </a:schemeClr>
                </a:solidFill>
              </a:rPr>
              <a:t>} </a:t>
            </a:r>
          </a:p>
          <a:p>
            <a:r>
              <a:rPr lang="en-IN" sz="1800" b="0" i="0" u="none" strike="noStrike" baseline="0" dirty="0" err="1">
                <a:solidFill>
                  <a:schemeClr val="accent2">
                    <a:lumMod val="75000"/>
                  </a:schemeClr>
                </a:solidFill>
              </a:rPr>
              <a:t>lcd.clear</a:t>
            </a:r>
            <a:r>
              <a:rPr lang="en-IN" sz="1800" b="0" i="0" u="none" strike="noStrike" baseline="0" dirty="0">
                <a:solidFill>
                  <a:schemeClr val="accent2">
                    <a:lumMod val="75000"/>
                  </a:schemeClr>
                </a:solidFill>
              </a:rPr>
              <a:t>(); </a:t>
            </a:r>
          </a:p>
          <a:p>
            <a:r>
              <a:rPr lang="en-IN" sz="1800" b="0" i="0" u="none" strike="noStrike" baseline="0" dirty="0">
                <a:solidFill>
                  <a:schemeClr val="accent2">
                    <a:lumMod val="75000"/>
                  </a:schemeClr>
                </a:solidFill>
              </a:rPr>
              <a:t>} </a:t>
            </a:r>
            <a:endParaRPr lang="en-IN" dirty="0">
              <a:solidFill>
                <a:schemeClr val="accent2">
                  <a:lumMod val="75000"/>
                </a:schemeClr>
              </a:solidFill>
            </a:endParaRPr>
          </a:p>
        </p:txBody>
      </p:sp>
    </p:spTree>
    <p:extLst>
      <p:ext uri="{BB962C8B-B14F-4D97-AF65-F5344CB8AC3E}">
        <p14:creationId xmlns:p14="http://schemas.microsoft.com/office/powerpoint/2010/main" val="9623909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1278850"/>
            <a:ext cx="8469154"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Enhancing the Passenger Experience</a:t>
            </a:r>
            <a:endParaRPr lang="en-US" sz="4374" dirty="0"/>
          </a:p>
        </p:txBody>
      </p:sp>
      <p:pic>
        <p:nvPicPr>
          <p:cNvPr id="5" name="Image 1" descr="preencoded.png"/>
          <p:cNvPicPr>
            <a:picLocks noChangeAspect="1"/>
          </p:cNvPicPr>
          <p:nvPr/>
        </p:nvPicPr>
        <p:blipFill>
          <a:blip r:embed="rId4"/>
          <a:stretch>
            <a:fillRect/>
          </a:stretch>
        </p:blipFill>
        <p:spPr>
          <a:xfrm>
            <a:off x="2348389" y="2417564"/>
            <a:ext cx="3088958" cy="1909048"/>
          </a:xfrm>
          <a:prstGeom prst="rect">
            <a:avLst/>
          </a:prstGeom>
        </p:spPr>
      </p:pic>
      <p:sp>
        <p:nvSpPr>
          <p:cNvPr id="6" name="Text 2"/>
          <p:cNvSpPr/>
          <p:nvPr/>
        </p:nvSpPr>
        <p:spPr>
          <a:xfrm>
            <a:off x="2348389" y="4604266"/>
            <a:ext cx="2221944" cy="347186"/>
          </a:xfrm>
          <a:prstGeom prst="rect">
            <a:avLst/>
          </a:prstGeom>
          <a:noFill/>
          <a:ln/>
        </p:spPr>
        <p:txBody>
          <a:bodyPr wrap="non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Seamless Ticketing</a:t>
            </a:r>
            <a:endParaRPr lang="en-US" sz="2187" dirty="0"/>
          </a:p>
        </p:txBody>
      </p:sp>
      <p:sp>
        <p:nvSpPr>
          <p:cNvPr id="7" name="Text 3"/>
          <p:cNvSpPr/>
          <p:nvPr/>
        </p:nvSpPr>
        <p:spPr>
          <a:xfrm>
            <a:off x="2348389" y="5173623"/>
            <a:ext cx="3088958"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Passengers can simply tap their smart bus cards for contactless payment, eliminating the need for cash or physical tickets.</a:t>
            </a:r>
            <a:endParaRPr lang="en-US" sz="1750" dirty="0"/>
          </a:p>
        </p:txBody>
      </p:sp>
      <p:pic>
        <p:nvPicPr>
          <p:cNvPr id="8" name="Image 2" descr="preencoded.png"/>
          <p:cNvPicPr>
            <a:picLocks noChangeAspect="1"/>
          </p:cNvPicPr>
          <p:nvPr/>
        </p:nvPicPr>
        <p:blipFill>
          <a:blip r:embed="rId5"/>
          <a:stretch>
            <a:fillRect/>
          </a:stretch>
        </p:blipFill>
        <p:spPr>
          <a:xfrm>
            <a:off x="5770602" y="2417564"/>
            <a:ext cx="3088958" cy="1909048"/>
          </a:xfrm>
          <a:prstGeom prst="rect">
            <a:avLst/>
          </a:prstGeom>
        </p:spPr>
      </p:pic>
      <p:sp>
        <p:nvSpPr>
          <p:cNvPr id="9" name="Text 4"/>
          <p:cNvSpPr/>
          <p:nvPr/>
        </p:nvSpPr>
        <p:spPr>
          <a:xfrm>
            <a:off x="5770602" y="4604266"/>
            <a:ext cx="2221944" cy="347186"/>
          </a:xfrm>
          <a:prstGeom prst="rect">
            <a:avLst/>
          </a:prstGeom>
          <a:noFill/>
          <a:ln/>
        </p:spPr>
        <p:txBody>
          <a:bodyPr wrap="non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Real-time Updates</a:t>
            </a:r>
            <a:endParaRPr lang="en-US" sz="2187" dirty="0"/>
          </a:p>
        </p:txBody>
      </p:sp>
      <p:sp>
        <p:nvSpPr>
          <p:cNvPr id="10" name="Text 5"/>
          <p:cNvSpPr/>
          <p:nvPr/>
        </p:nvSpPr>
        <p:spPr>
          <a:xfrm>
            <a:off x="5770602" y="5173623"/>
            <a:ext cx="3088958" cy="1777008"/>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LCD display inside the bus provides real-time information on bus timings, route updates, and upcoming stops, enhancing the passenger experience.</a:t>
            </a:r>
            <a:endParaRPr lang="en-US" sz="1750" dirty="0"/>
          </a:p>
        </p:txBody>
      </p:sp>
      <p:pic>
        <p:nvPicPr>
          <p:cNvPr id="11" name="Image 3" descr="preencoded.png"/>
          <p:cNvPicPr>
            <a:picLocks noChangeAspect="1"/>
          </p:cNvPicPr>
          <p:nvPr/>
        </p:nvPicPr>
        <p:blipFill>
          <a:blip r:embed="rId6"/>
          <a:stretch>
            <a:fillRect/>
          </a:stretch>
        </p:blipFill>
        <p:spPr>
          <a:xfrm>
            <a:off x="9192816" y="2417564"/>
            <a:ext cx="3089077" cy="1909167"/>
          </a:xfrm>
          <a:prstGeom prst="rect">
            <a:avLst/>
          </a:prstGeom>
        </p:spPr>
      </p:pic>
      <p:sp>
        <p:nvSpPr>
          <p:cNvPr id="12" name="Text 6"/>
          <p:cNvSpPr/>
          <p:nvPr/>
        </p:nvSpPr>
        <p:spPr>
          <a:xfrm>
            <a:off x="9192816" y="4604385"/>
            <a:ext cx="2494955" cy="347186"/>
          </a:xfrm>
          <a:prstGeom prst="rect">
            <a:avLst/>
          </a:prstGeom>
          <a:noFill/>
          <a:ln/>
        </p:spPr>
        <p:txBody>
          <a:bodyPr wrap="non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Onboard Connectivity</a:t>
            </a:r>
            <a:endParaRPr lang="en-US" sz="2187" dirty="0"/>
          </a:p>
        </p:txBody>
      </p:sp>
      <p:sp>
        <p:nvSpPr>
          <p:cNvPr id="13" name="Text 7"/>
          <p:cNvSpPr/>
          <p:nvPr/>
        </p:nvSpPr>
        <p:spPr>
          <a:xfrm>
            <a:off x="9192816" y="5173742"/>
            <a:ext cx="3089077" cy="1777008"/>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Passengers can stay connected with onboard WiFi, allowing them to work, browse the internet, or stream their favorite content during the commute.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2348389" y="955596"/>
            <a:ext cx="9516070" cy="5357693"/>
          </a:xfrm>
          <a:prstGeom prst="rect">
            <a:avLst/>
          </a:prstGeom>
        </p:spPr>
      </p:pic>
      <p:sp>
        <p:nvSpPr>
          <p:cNvPr id="5" name="Text 1"/>
          <p:cNvSpPr/>
          <p:nvPr/>
        </p:nvSpPr>
        <p:spPr>
          <a:xfrm>
            <a:off x="2348389" y="6563201"/>
            <a:ext cx="9933503"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Transportation cards will use IoT-based devices for contactless ticketing and payment, allowing for a safer and more convenient experience for passengers.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833199" y="1248966"/>
            <a:ext cx="7209949"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The Power of RFID Technology</a:t>
            </a:r>
            <a:endParaRPr lang="en-US" sz="4374" dirty="0"/>
          </a:p>
        </p:txBody>
      </p:sp>
      <p:sp>
        <p:nvSpPr>
          <p:cNvPr id="5" name="Shape 2"/>
          <p:cNvSpPr/>
          <p:nvPr/>
        </p:nvSpPr>
        <p:spPr>
          <a:xfrm>
            <a:off x="833199" y="2450187"/>
            <a:ext cx="499943" cy="499943"/>
          </a:xfrm>
          <a:prstGeom prst="roundRect">
            <a:avLst>
              <a:gd name="adj" fmla="val 20000"/>
            </a:avLst>
          </a:prstGeom>
          <a:solidFill>
            <a:srgbClr val="EBD0FB"/>
          </a:solidFill>
          <a:ln w="13811">
            <a:solidFill>
              <a:srgbClr val="D7A1F7"/>
            </a:solidFill>
            <a:prstDash val="solid"/>
          </a:ln>
        </p:spPr>
      </p:sp>
      <p:sp>
        <p:nvSpPr>
          <p:cNvPr id="6" name="Text 3"/>
          <p:cNvSpPr/>
          <p:nvPr/>
        </p:nvSpPr>
        <p:spPr>
          <a:xfrm>
            <a:off x="991195" y="2491859"/>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7" name="Text 4"/>
          <p:cNvSpPr/>
          <p:nvPr/>
        </p:nvSpPr>
        <p:spPr>
          <a:xfrm>
            <a:off x="1555313" y="2526506"/>
            <a:ext cx="2712482"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Streamlined Operations</a:t>
            </a:r>
            <a:endParaRPr lang="en-US" sz="2187" dirty="0"/>
          </a:p>
        </p:txBody>
      </p:sp>
      <p:sp>
        <p:nvSpPr>
          <p:cNvPr id="8" name="Text 5"/>
          <p:cNvSpPr/>
          <p:nvPr/>
        </p:nvSpPr>
        <p:spPr>
          <a:xfrm>
            <a:off x="1555313" y="3095863"/>
            <a:ext cx="2905601"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RFID technology enables quick and accurate ticketing, reducing boarding time and allowing buses to adhere to schedules more efficiently.</a:t>
            </a:r>
            <a:endParaRPr lang="en-US" sz="1750" dirty="0"/>
          </a:p>
        </p:txBody>
      </p:sp>
      <p:sp>
        <p:nvSpPr>
          <p:cNvPr id="9" name="Shape 6"/>
          <p:cNvSpPr/>
          <p:nvPr/>
        </p:nvSpPr>
        <p:spPr>
          <a:xfrm>
            <a:off x="4683085" y="2450187"/>
            <a:ext cx="499943" cy="499943"/>
          </a:xfrm>
          <a:prstGeom prst="roundRect">
            <a:avLst>
              <a:gd name="adj" fmla="val 20000"/>
            </a:avLst>
          </a:prstGeom>
          <a:solidFill>
            <a:srgbClr val="EBD0FB"/>
          </a:solidFill>
          <a:ln w="13811">
            <a:solidFill>
              <a:srgbClr val="D7A1F7"/>
            </a:solidFill>
            <a:prstDash val="solid"/>
          </a:ln>
        </p:spPr>
      </p:sp>
      <p:sp>
        <p:nvSpPr>
          <p:cNvPr id="10" name="Text 7"/>
          <p:cNvSpPr/>
          <p:nvPr/>
        </p:nvSpPr>
        <p:spPr>
          <a:xfrm>
            <a:off x="4841081" y="2491859"/>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1" name="Text 8"/>
          <p:cNvSpPr/>
          <p:nvPr/>
        </p:nvSpPr>
        <p:spPr>
          <a:xfrm>
            <a:off x="5405199" y="2526506"/>
            <a:ext cx="2256711"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Secure and Reliable</a:t>
            </a:r>
            <a:endParaRPr lang="en-US" sz="2187" dirty="0"/>
          </a:p>
        </p:txBody>
      </p:sp>
      <p:sp>
        <p:nvSpPr>
          <p:cNvPr id="12" name="Text 9"/>
          <p:cNvSpPr/>
          <p:nvPr/>
        </p:nvSpPr>
        <p:spPr>
          <a:xfrm>
            <a:off x="5405199" y="3095863"/>
            <a:ext cx="2905601"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RFID cards provide secure access control, minimizing the risk of ticket fraud and ensuring that only verified passengers can utilize the smart bus system.</a:t>
            </a:r>
            <a:endParaRPr lang="en-US" sz="1750" dirty="0"/>
          </a:p>
        </p:txBody>
      </p:sp>
      <p:sp>
        <p:nvSpPr>
          <p:cNvPr id="13" name="Shape 10"/>
          <p:cNvSpPr/>
          <p:nvPr/>
        </p:nvSpPr>
        <p:spPr>
          <a:xfrm>
            <a:off x="833199" y="5268635"/>
            <a:ext cx="499943" cy="499943"/>
          </a:xfrm>
          <a:prstGeom prst="roundRect">
            <a:avLst>
              <a:gd name="adj" fmla="val 20000"/>
            </a:avLst>
          </a:prstGeom>
          <a:solidFill>
            <a:srgbClr val="EBD0FB"/>
          </a:solidFill>
          <a:ln w="13811">
            <a:solidFill>
              <a:srgbClr val="D7A1F7"/>
            </a:solidFill>
            <a:prstDash val="solid"/>
          </a:ln>
        </p:spPr>
      </p:sp>
      <p:sp>
        <p:nvSpPr>
          <p:cNvPr id="14" name="Text 11"/>
          <p:cNvSpPr/>
          <p:nvPr/>
        </p:nvSpPr>
        <p:spPr>
          <a:xfrm>
            <a:off x="991195" y="5310307"/>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5" name="Text 12"/>
          <p:cNvSpPr/>
          <p:nvPr/>
        </p:nvSpPr>
        <p:spPr>
          <a:xfrm>
            <a:off x="1555313" y="5344954"/>
            <a:ext cx="2342555"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Data-driven Insights</a:t>
            </a:r>
            <a:endParaRPr lang="en-US" sz="2187" dirty="0"/>
          </a:p>
        </p:txBody>
      </p:sp>
      <p:sp>
        <p:nvSpPr>
          <p:cNvPr id="16" name="Text 13"/>
          <p:cNvSpPr/>
          <p:nvPr/>
        </p:nvSpPr>
        <p:spPr>
          <a:xfrm>
            <a:off x="1555313" y="5914311"/>
            <a:ext cx="6755487"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RFID data can be analyzed to identify passenger trends, optimize routes, and make data-driven decisions to enhance the overall effectiveness of the public transportation system.</a:t>
            </a:r>
            <a:endParaRPr lang="en-US" sz="1750" dirty="0"/>
          </a:p>
        </p:txBody>
      </p:sp>
      <p:pic>
        <p:nvPicPr>
          <p:cNvPr id="17"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1649016"/>
            <a:ext cx="8735854"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Components of the Smart Bus System</a:t>
            </a:r>
            <a:endParaRPr lang="en-US" sz="4374" dirty="0"/>
          </a:p>
        </p:txBody>
      </p:sp>
      <p:sp>
        <p:nvSpPr>
          <p:cNvPr id="5" name="Text 2"/>
          <p:cNvSpPr/>
          <p:nvPr/>
        </p:nvSpPr>
        <p:spPr>
          <a:xfrm>
            <a:off x="2348389" y="2898815"/>
            <a:ext cx="2076807" cy="416481"/>
          </a:xfrm>
          <a:prstGeom prst="rect">
            <a:avLst/>
          </a:prstGeom>
          <a:noFill/>
          <a:ln/>
        </p:spPr>
        <p:txBody>
          <a:bodyPr wrap="none" rtlCol="0" anchor="t"/>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RFID Reader</a:t>
            </a:r>
            <a:endParaRPr lang="en-US" sz="2624" dirty="0"/>
          </a:p>
        </p:txBody>
      </p:sp>
      <p:sp>
        <p:nvSpPr>
          <p:cNvPr id="6" name="Text 3"/>
          <p:cNvSpPr/>
          <p:nvPr/>
        </p:nvSpPr>
        <p:spPr>
          <a:xfrm>
            <a:off x="2348389" y="3537466"/>
            <a:ext cx="2076807"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RFID reader scans the smart bus cards, extracting data for ticket validation and passenger information.</a:t>
            </a:r>
            <a:endParaRPr lang="en-US" sz="1750" dirty="0"/>
          </a:p>
        </p:txBody>
      </p:sp>
      <p:sp>
        <p:nvSpPr>
          <p:cNvPr id="7" name="Text 4"/>
          <p:cNvSpPr/>
          <p:nvPr/>
        </p:nvSpPr>
        <p:spPr>
          <a:xfrm>
            <a:off x="4974788" y="2898815"/>
            <a:ext cx="2076807" cy="416481"/>
          </a:xfrm>
          <a:prstGeom prst="rect">
            <a:avLst/>
          </a:prstGeom>
          <a:noFill/>
          <a:ln/>
        </p:spPr>
        <p:txBody>
          <a:bodyPr wrap="none" rtlCol="0" anchor="t"/>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Servo Motors</a:t>
            </a:r>
            <a:endParaRPr lang="en-US" sz="2624" dirty="0"/>
          </a:p>
        </p:txBody>
      </p:sp>
      <p:sp>
        <p:nvSpPr>
          <p:cNvPr id="8" name="Text 5"/>
          <p:cNvSpPr/>
          <p:nvPr/>
        </p:nvSpPr>
        <p:spPr>
          <a:xfrm>
            <a:off x="4974788" y="3537466"/>
            <a:ext cx="2076807" cy="2487811"/>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Servo motors control the opening and closing of the bus doors, ensuring a smooth and safe boarding experience for passengers.</a:t>
            </a:r>
            <a:endParaRPr lang="en-US" sz="1750" dirty="0"/>
          </a:p>
        </p:txBody>
      </p:sp>
      <p:sp>
        <p:nvSpPr>
          <p:cNvPr id="9" name="Text 6"/>
          <p:cNvSpPr/>
          <p:nvPr/>
        </p:nvSpPr>
        <p:spPr>
          <a:xfrm>
            <a:off x="7601188" y="2898815"/>
            <a:ext cx="2076807" cy="832961"/>
          </a:xfrm>
          <a:prstGeom prst="rect">
            <a:avLst/>
          </a:prstGeom>
          <a:noFill/>
          <a:ln/>
        </p:spPr>
        <p:txBody>
          <a:bodyPr wrap="square" rtlCol="0" anchor="t"/>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Bus Stop Switch</a:t>
            </a:r>
            <a:endParaRPr lang="en-US" sz="2624" dirty="0"/>
          </a:p>
        </p:txBody>
      </p:sp>
      <p:sp>
        <p:nvSpPr>
          <p:cNvPr id="10" name="Text 7"/>
          <p:cNvSpPr/>
          <p:nvPr/>
        </p:nvSpPr>
        <p:spPr>
          <a:xfrm>
            <a:off x="7601188" y="3953947"/>
            <a:ext cx="2076807" cy="2132409"/>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bus stop switch triggers the LCD display to show upcoming stops and relevant information for passengers.</a:t>
            </a:r>
            <a:endParaRPr lang="en-US" sz="1750" dirty="0"/>
          </a:p>
        </p:txBody>
      </p:sp>
      <p:sp>
        <p:nvSpPr>
          <p:cNvPr id="11" name="Text 8"/>
          <p:cNvSpPr/>
          <p:nvPr/>
        </p:nvSpPr>
        <p:spPr>
          <a:xfrm>
            <a:off x="10227588" y="2898815"/>
            <a:ext cx="2076807" cy="416481"/>
          </a:xfrm>
          <a:prstGeom prst="rect">
            <a:avLst/>
          </a:prstGeom>
          <a:noFill/>
          <a:ln/>
        </p:spPr>
        <p:txBody>
          <a:bodyPr wrap="none" rtlCol="0" anchor="t"/>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Arduino Nano</a:t>
            </a:r>
            <a:endParaRPr lang="en-US" sz="2624" dirty="0"/>
          </a:p>
        </p:txBody>
      </p:sp>
      <p:sp>
        <p:nvSpPr>
          <p:cNvPr id="12" name="Text 9"/>
          <p:cNvSpPr/>
          <p:nvPr/>
        </p:nvSpPr>
        <p:spPr>
          <a:xfrm>
            <a:off x="10227588" y="3537466"/>
            <a:ext cx="2076807" cy="284321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Arduino Nano is the brain of the smart bus system, processing data and controlling various components to provide a seamless transportation experience.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1354336"/>
            <a:ext cx="8397121"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Automating Ticketing with Precision</a:t>
            </a:r>
            <a:endParaRPr lang="en-US" sz="4374" dirty="0"/>
          </a:p>
        </p:txBody>
      </p:sp>
      <p:sp>
        <p:nvSpPr>
          <p:cNvPr id="5" name="Shape 2"/>
          <p:cNvSpPr/>
          <p:nvPr/>
        </p:nvSpPr>
        <p:spPr>
          <a:xfrm>
            <a:off x="7292935" y="2493050"/>
            <a:ext cx="44410" cy="4382095"/>
          </a:xfrm>
          <a:prstGeom prst="rect">
            <a:avLst/>
          </a:prstGeom>
          <a:solidFill>
            <a:srgbClr val="D7A1F7"/>
          </a:solidFill>
          <a:ln/>
        </p:spPr>
      </p:sp>
      <p:sp>
        <p:nvSpPr>
          <p:cNvPr id="6" name="Shape 3"/>
          <p:cNvSpPr/>
          <p:nvPr/>
        </p:nvSpPr>
        <p:spPr>
          <a:xfrm>
            <a:off x="7565053" y="2894350"/>
            <a:ext cx="777597" cy="44410"/>
          </a:xfrm>
          <a:prstGeom prst="rect">
            <a:avLst/>
          </a:prstGeom>
          <a:solidFill>
            <a:srgbClr val="D7A1F7"/>
          </a:solidFill>
          <a:ln/>
        </p:spPr>
      </p:sp>
      <p:sp>
        <p:nvSpPr>
          <p:cNvPr id="7" name="Shape 4"/>
          <p:cNvSpPr/>
          <p:nvPr/>
        </p:nvSpPr>
        <p:spPr>
          <a:xfrm>
            <a:off x="7065109" y="2666643"/>
            <a:ext cx="499943" cy="499943"/>
          </a:xfrm>
          <a:prstGeom prst="roundRect">
            <a:avLst>
              <a:gd name="adj" fmla="val 20000"/>
            </a:avLst>
          </a:prstGeom>
          <a:solidFill>
            <a:srgbClr val="EBD0FB"/>
          </a:solidFill>
          <a:ln w="13811">
            <a:solidFill>
              <a:srgbClr val="D7A1F7"/>
            </a:solidFill>
            <a:prstDash val="solid"/>
          </a:ln>
        </p:spPr>
      </p:sp>
      <p:sp>
        <p:nvSpPr>
          <p:cNvPr id="8" name="Text 5"/>
          <p:cNvSpPr/>
          <p:nvPr/>
        </p:nvSpPr>
        <p:spPr>
          <a:xfrm>
            <a:off x="7223105" y="270831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9" name="Text 6"/>
          <p:cNvSpPr/>
          <p:nvPr/>
        </p:nvSpPr>
        <p:spPr>
          <a:xfrm>
            <a:off x="8537138" y="2715220"/>
            <a:ext cx="2613422"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Step 1: Tap Smart Card</a:t>
            </a:r>
            <a:endParaRPr lang="en-US" sz="2187" dirty="0"/>
          </a:p>
        </p:txBody>
      </p:sp>
      <p:sp>
        <p:nvSpPr>
          <p:cNvPr id="10" name="Text 7"/>
          <p:cNvSpPr/>
          <p:nvPr/>
        </p:nvSpPr>
        <p:spPr>
          <a:xfrm>
            <a:off x="8537138" y="3284577"/>
            <a:ext cx="3744754"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Passengers tap their smart bus cards on the RFID reader to initiate the ticketing process.</a:t>
            </a:r>
            <a:endParaRPr lang="en-US" sz="1750" dirty="0"/>
          </a:p>
        </p:txBody>
      </p:sp>
      <p:sp>
        <p:nvSpPr>
          <p:cNvPr id="11" name="Shape 8"/>
          <p:cNvSpPr/>
          <p:nvPr/>
        </p:nvSpPr>
        <p:spPr>
          <a:xfrm>
            <a:off x="6287512" y="4005203"/>
            <a:ext cx="777597" cy="44410"/>
          </a:xfrm>
          <a:prstGeom prst="rect">
            <a:avLst/>
          </a:prstGeom>
          <a:solidFill>
            <a:srgbClr val="D7A1F7"/>
          </a:solidFill>
          <a:ln/>
        </p:spPr>
      </p:sp>
      <p:sp>
        <p:nvSpPr>
          <p:cNvPr id="12" name="Shape 9"/>
          <p:cNvSpPr/>
          <p:nvPr/>
        </p:nvSpPr>
        <p:spPr>
          <a:xfrm>
            <a:off x="7065109" y="3777496"/>
            <a:ext cx="499943" cy="499943"/>
          </a:xfrm>
          <a:prstGeom prst="roundRect">
            <a:avLst>
              <a:gd name="adj" fmla="val 20000"/>
            </a:avLst>
          </a:prstGeom>
          <a:solidFill>
            <a:srgbClr val="EBD0FB"/>
          </a:solidFill>
          <a:ln w="13811">
            <a:solidFill>
              <a:srgbClr val="D7A1F7"/>
            </a:solidFill>
            <a:prstDash val="solid"/>
          </a:ln>
        </p:spPr>
      </p:sp>
      <p:sp>
        <p:nvSpPr>
          <p:cNvPr id="13" name="Text 10"/>
          <p:cNvSpPr/>
          <p:nvPr/>
        </p:nvSpPr>
        <p:spPr>
          <a:xfrm>
            <a:off x="7223105" y="3819168"/>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4" name="Text 11"/>
          <p:cNvSpPr/>
          <p:nvPr/>
        </p:nvSpPr>
        <p:spPr>
          <a:xfrm>
            <a:off x="3530918" y="3826073"/>
            <a:ext cx="2562106" cy="347186"/>
          </a:xfrm>
          <a:prstGeom prst="rect">
            <a:avLst/>
          </a:prstGeom>
          <a:noFill/>
          <a:ln/>
        </p:spPr>
        <p:txBody>
          <a:bodyPr wrap="none" rtlCol="0" anchor="t"/>
          <a:lstStyle/>
          <a:p>
            <a:pPr marL="0" indent="0" algn="r">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Step 2: Data Validation</a:t>
            </a:r>
            <a:endParaRPr lang="en-US" sz="2187" dirty="0"/>
          </a:p>
        </p:txBody>
      </p:sp>
      <p:sp>
        <p:nvSpPr>
          <p:cNvPr id="15" name="Text 12"/>
          <p:cNvSpPr/>
          <p:nvPr/>
        </p:nvSpPr>
        <p:spPr>
          <a:xfrm>
            <a:off x="2348389" y="4395430"/>
            <a:ext cx="3744635" cy="1066205"/>
          </a:xfrm>
          <a:prstGeom prst="rect">
            <a:avLst/>
          </a:prstGeom>
          <a:noFill/>
          <a:ln/>
        </p:spPr>
        <p:txBody>
          <a:bodyPr wrap="square" rtlCol="0" anchor="t"/>
          <a:lstStyle/>
          <a:p>
            <a:pPr marL="0" indent="0" algn="r">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RFID reader validates the card data, ensuring its authenticity and confirming the passenger's eligibility for the journey.</a:t>
            </a:r>
            <a:endParaRPr lang="en-US" sz="1750" dirty="0"/>
          </a:p>
        </p:txBody>
      </p:sp>
      <p:sp>
        <p:nvSpPr>
          <p:cNvPr id="16" name="Shape 13"/>
          <p:cNvSpPr/>
          <p:nvPr/>
        </p:nvSpPr>
        <p:spPr>
          <a:xfrm>
            <a:off x="7565053" y="5196423"/>
            <a:ext cx="777597" cy="44410"/>
          </a:xfrm>
          <a:prstGeom prst="rect">
            <a:avLst/>
          </a:prstGeom>
          <a:solidFill>
            <a:srgbClr val="D7A1F7"/>
          </a:solidFill>
          <a:ln/>
        </p:spPr>
      </p:sp>
      <p:sp>
        <p:nvSpPr>
          <p:cNvPr id="17" name="Shape 14"/>
          <p:cNvSpPr/>
          <p:nvPr/>
        </p:nvSpPr>
        <p:spPr>
          <a:xfrm>
            <a:off x="7065109" y="4968716"/>
            <a:ext cx="499943" cy="499943"/>
          </a:xfrm>
          <a:prstGeom prst="roundRect">
            <a:avLst>
              <a:gd name="adj" fmla="val 20000"/>
            </a:avLst>
          </a:prstGeom>
          <a:solidFill>
            <a:srgbClr val="EBD0FB"/>
          </a:solidFill>
          <a:ln w="13811">
            <a:solidFill>
              <a:srgbClr val="D7A1F7"/>
            </a:solidFill>
            <a:prstDash val="solid"/>
          </a:ln>
        </p:spPr>
      </p:sp>
      <p:sp>
        <p:nvSpPr>
          <p:cNvPr id="18" name="Text 15"/>
          <p:cNvSpPr/>
          <p:nvPr/>
        </p:nvSpPr>
        <p:spPr>
          <a:xfrm>
            <a:off x="7223105" y="5010388"/>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9" name="Text 16"/>
          <p:cNvSpPr/>
          <p:nvPr/>
        </p:nvSpPr>
        <p:spPr>
          <a:xfrm>
            <a:off x="8537138" y="5017294"/>
            <a:ext cx="2582942"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Step 3: Fare Deduction</a:t>
            </a:r>
            <a:endParaRPr lang="en-US" sz="2187" dirty="0"/>
          </a:p>
        </p:txBody>
      </p:sp>
      <p:sp>
        <p:nvSpPr>
          <p:cNvPr id="20" name="Text 17"/>
          <p:cNvSpPr/>
          <p:nvPr/>
        </p:nvSpPr>
        <p:spPr>
          <a:xfrm>
            <a:off x="8537138" y="5586651"/>
            <a:ext cx="3744754"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fare amount is automatically deducted from the passenger's card, allowing for a seamless payment process.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1687473"/>
            <a:ext cx="4757261"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Reducing Fraud Risk</a:t>
            </a:r>
            <a:endParaRPr lang="en-US" sz="4374" dirty="0"/>
          </a:p>
        </p:txBody>
      </p:sp>
      <p:sp>
        <p:nvSpPr>
          <p:cNvPr id="5" name="Shape 2"/>
          <p:cNvSpPr/>
          <p:nvPr/>
        </p:nvSpPr>
        <p:spPr>
          <a:xfrm>
            <a:off x="2348389" y="2826187"/>
            <a:ext cx="9933503" cy="3715941"/>
          </a:xfrm>
          <a:prstGeom prst="roundRect">
            <a:avLst>
              <a:gd name="adj" fmla="val 2691"/>
            </a:avLst>
          </a:prstGeom>
          <a:noFill/>
          <a:ln w="13811">
            <a:solidFill>
              <a:srgbClr val="000000">
                <a:alpha val="8000"/>
              </a:srgbClr>
            </a:solidFill>
            <a:prstDash val="solid"/>
          </a:ln>
        </p:spPr>
      </p:sp>
      <p:sp>
        <p:nvSpPr>
          <p:cNvPr id="6" name="Shape 3"/>
          <p:cNvSpPr/>
          <p:nvPr/>
        </p:nvSpPr>
        <p:spPr>
          <a:xfrm>
            <a:off x="2362200" y="2839998"/>
            <a:ext cx="9905881" cy="992505"/>
          </a:xfrm>
          <a:prstGeom prst="rect">
            <a:avLst/>
          </a:prstGeom>
          <a:solidFill>
            <a:srgbClr val="FFFFFF">
              <a:alpha val="4000"/>
            </a:srgbClr>
          </a:solidFill>
          <a:ln/>
        </p:spPr>
      </p:sp>
      <p:sp>
        <p:nvSpPr>
          <p:cNvPr id="7" name="Text 4"/>
          <p:cNvSpPr/>
          <p:nvPr/>
        </p:nvSpPr>
        <p:spPr>
          <a:xfrm>
            <a:off x="2584490" y="3069788"/>
            <a:ext cx="3199567" cy="416481"/>
          </a:xfrm>
          <a:prstGeom prst="rect">
            <a:avLst/>
          </a:prstGeom>
          <a:noFill/>
          <a:ln/>
        </p:spPr>
        <p:txBody>
          <a:bodyPr wrap="none" rtlCol="0" anchor="t"/>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Stricter Authentication</a:t>
            </a:r>
            <a:endParaRPr lang="en-US" sz="2624" dirty="0"/>
          </a:p>
        </p:txBody>
      </p:sp>
      <p:sp>
        <p:nvSpPr>
          <p:cNvPr id="8" name="Text 5"/>
          <p:cNvSpPr/>
          <p:nvPr/>
        </p:nvSpPr>
        <p:spPr>
          <a:xfrm>
            <a:off x="7541181" y="2980849"/>
            <a:ext cx="4504730"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Only valid smart bus cards can be used, preventing counterfeit, expired, or tampered cards.</a:t>
            </a:r>
            <a:endParaRPr lang="en-US" sz="1750" dirty="0"/>
          </a:p>
        </p:txBody>
      </p:sp>
      <p:sp>
        <p:nvSpPr>
          <p:cNvPr id="9" name="Shape 6"/>
          <p:cNvSpPr/>
          <p:nvPr/>
        </p:nvSpPr>
        <p:spPr>
          <a:xfrm>
            <a:off x="2362200" y="3832503"/>
            <a:ext cx="9905881" cy="1347907"/>
          </a:xfrm>
          <a:prstGeom prst="rect">
            <a:avLst/>
          </a:prstGeom>
          <a:solidFill>
            <a:srgbClr val="000000">
              <a:alpha val="4000"/>
            </a:srgbClr>
          </a:solidFill>
          <a:ln/>
        </p:spPr>
      </p:sp>
      <p:sp>
        <p:nvSpPr>
          <p:cNvPr id="10" name="Text 7"/>
          <p:cNvSpPr/>
          <p:nvPr/>
        </p:nvSpPr>
        <p:spPr>
          <a:xfrm>
            <a:off x="2584490" y="4062293"/>
            <a:ext cx="3021449" cy="416481"/>
          </a:xfrm>
          <a:prstGeom prst="rect">
            <a:avLst/>
          </a:prstGeom>
          <a:noFill/>
          <a:ln/>
        </p:spPr>
        <p:txBody>
          <a:bodyPr wrap="none" rtlCol="0" anchor="t"/>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Real-time Monitoring</a:t>
            </a:r>
            <a:endParaRPr lang="en-US" sz="2624" dirty="0"/>
          </a:p>
        </p:txBody>
      </p:sp>
      <p:sp>
        <p:nvSpPr>
          <p:cNvPr id="11" name="Text 8"/>
          <p:cNvSpPr/>
          <p:nvPr/>
        </p:nvSpPr>
        <p:spPr>
          <a:xfrm>
            <a:off x="7541181" y="3973354"/>
            <a:ext cx="4504730"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system detects any suspicious activities or anomalies, enabling prompt action to mitigate fraud risks.</a:t>
            </a:r>
            <a:endParaRPr lang="en-US" sz="1750" dirty="0"/>
          </a:p>
        </p:txBody>
      </p:sp>
      <p:sp>
        <p:nvSpPr>
          <p:cNvPr id="12" name="Shape 9"/>
          <p:cNvSpPr/>
          <p:nvPr/>
        </p:nvSpPr>
        <p:spPr>
          <a:xfrm>
            <a:off x="2362200" y="5180409"/>
            <a:ext cx="9905881" cy="1347907"/>
          </a:xfrm>
          <a:prstGeom prst="rect">
            <a:avLst/>
          </a:prstGeom>
          <a:solidFill>
            <a:srgbClr val="FFFFFF">
              <a:alpha val="4000"/>
            </a:srgbClr>
          </a:solidFill>
          <a:ln/>
        </p:spPr>
      </p:sp>
      <p:sp>
        <p:nvSpPr>
          <p:cNvPr id="13" name="Text 10"/>
          <p:cNvSpPr/>
          <p:nvPr/>
        </p:nvSpPr>
        <p:spPr>
          <a:xfrm>
            <a:off x="2584490" y="5410200"/>
            <a:ext cx="2837617" cy="416481"/>
          </a:xfrm>
          <a:prstGeom prst="rect">
            <a:avLst/>
          </a:prstGeom>
          <a:noFill/>
          <a:ln/>
        </p:spPr>
        <p:txBody>
          <a:bodyPr wrap="none" rtlCol="0" anchor="t"/>
          <a:lstStyle/>
          <a:p>
            <a:pPr marL="0" indent="0">
              <a:lnSpc>
                <a:spcPts val="3281"/>
              </a:lnSpc>
              <a:buNone/>
            </a:pPr>
            <a:r>
              <a:rPr lang="en-US" sz="2624" b="1" kern="0" spc="-52" dirty="0">
                <a:solidFill>
                  <a:srgbClr val="FF75D3"/>
                </a:solidFill>
                <a:latin typeface="adonis-web" pitchFamily="34" charset="0"/>
                <a:ea typeface="adonis-web" pitchFamily="34" charset="-122"/>
                <a:cs typeface="adonis-web" pitchFamily="34" charset="-120"/>
              </a:rPr>
              <a:t>Transaction Logging</a:t>
            </a:r>
            <a:endParaRPr lang="en-US" sz="2624" dirty="0"/>
          </a:p>
        </p:txBody>
      </p:sp>
      <p:sp>
        <p:nvSpPr>
          <p:cNvPr id="14" name="Text 11"/>
          <p:cNvSpPr/>
          <p:nvPr/>
        </p:nvSpPr>
        <p:spPr>
          <a:xfrm>
            <a:off x="7541181" y="5321260"/>
            <a:ext cx="4504730"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Every ticketing transaction is logged, providing valuable data for auditing and investigation purposes if any fraudulent activities are suspected.</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927497"/>
            <a:ext cx="7863007"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Future Innovations on the Horizon</a:t>
            </a:r>
            <a:endParaRPr lang="en-US" sz="4374" dirty="0"/>
          </a:p>
        </p:txBody>
      </p:sp>
      <p:pic>
        <p:nvPicPr>
          <p:cNvPr id="5" name="Image 1" descr="preencoded.png"/>
          <p:cNvPicPr>
            <a:picLocks noChangeAspect="1"/>
          </p:cNvPicPr>
          <p:nvPr/>
        </p:nvPicPr>
        <p:blipFill>
          <a:blip r:embed="rId4"/>
          <a:stretch>
            <a:fillRect/>
          </a:stretch>
        </p:blipFill>
        <p:spPr>
          <a:xfrm>
            <a:off x="2348389" y="2066211"/>
            <a:ext cx="3088958" cy="1909048"/>
          </a:xfrm>
          <a:prstGeom prst="rect">
            <a:avLst/>
          </a:prstGeom>
        </p:spPr>
      </p:pic>
      <p:sp>
        <p:nvSpPr>
          <p:cNvPr id="6" name="Text 2"/>
          <p:cNvSpPr/>
          <p:nvPr/>
        </p:nvSpPr>
        <p:spPr>
          <a:xfrm>
            <a:off x="2348389" y="4252913"/>
            <a:ext cx="2439591" cy="347186"/>
          </a:xfrm>
          <a:prstGeom prst="rect">
            <a:avLst/>
          </a:prstGeom>
          <a:noFill/>
          <a:ln/>
        </p:spPr>
        <p:txBody>
          <a:bodyPr wrap="non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Autonomous Vehicles</a:t>
            </a:r>
            <a:endParaRPr lang="en-US" sz="2187" dirty="0"/>
          </a:p>
        </p:txBody>
      </p:sp>
      <p:sp>
        <p:nvSpPr>
          <p:cNvPr id="7" name="Text 3"/>
          <p:cNvSpPr/>
          <p:nvPr/>
        </p:nvSpPr>
        <p:spPr>
          <a:xfrm>
            <a:off x="2348389" y="4822269"/>
            <a:ext cx="3088958"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Imagine smart buses operating autonomously, with advanced AI technology ensuring safe, efficient, and eco-friendly transportation.</a:t>
            </a:r>
            <a:endParaRPr lang="en-US" sz="1750" dirty="0"/>
          </a:p>
        </p:txBody>
      </p:sp>
      <p:pic>
        <p:nvPicPr>
          <p:cNvPr id="8" name="Image 2" descr="preencoded.png"/>
          <p:cNvPicPr>
            <a:picLocks noChangeAspect="1"/>
          </p:cNvPicPr>
          <p:nvPr/>
        </p:nvPicPr>
        <p:blipFill>
          <a:blip r:embed="rId5"/>
          <a:stretch>
            <a:fillRect/>
          </a:stretch>
        </p:blipFill>
        <p:spPr>
          <a:xfrm>
            <a:off x="5770602" y="2066211"/>
            <a:ext cx="3088958" cy="1909048"/>
          </a:xfrm>
          <a:prstGeom prst="rect">
            <a:avLst/>
          </a:prstGeom>
        </p:spPr>
      </p:pic>
      <p:sp>
        <p:nvSpPr>
          <p:cNvPr id="9" name="Text 4"/>
          <p:cNvSpPr/>
          <p:nvPr/>
        </p:nvSpPr>
        <p:spPr>
          <a:xfrm>
            <a:off x="5770602" y="4252913"/>
            <a:ext cx="2689622" cy="347186"/>
          </a:xfrm>
          <a:prstGeom prst="rect">
            <a:avLst/>
          </a:prstGeom>
          <a:noFill/>
          <a:ln/>
        </p:spPr>
        <p:txBody>
          <a:bodyPr wrap="non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Integrated Mobile Apps</a:t>
            </a:r>
            <a:endParaRPr lang="en-US" sz="2187" dirty="0"/>
          </a:p>
        </p:txBody>
      </p:sp>
      <p:sp>
        <p:nvSpPr>
          <p:cNvPr id="10" name="Text 5"/>
          <p:cNvSpPr/>
          <p:nvPr/>
        </p:nvSpPr>
        <p:spPr>
          <a:xfrm>
            <a:off x="5770602" y="4822269"/>
            <a:ext cx="3088958" cy="1777008"/>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Future advancements may include smart bus apps that offer real-time bus tracking, personalized route suggestions, and enhanced ticketing capabilities.</a:t>
            </a:r>
            <a:endParaRPr lang="en-US" sz="1750" dirty="0"/>
          </a:p>
        </p:txBody>
      </p:sp>
      <p:pic>
        <p:nvPicPr>
          <p:cNvPr id="11" name="Image 3" descr="preencoded.png"/>
          <p:cNvPicPr>
            <a:picLocks noChangeAspect="1"/>
          </p:cNvPicPr>
          <p:nvPr/>
        </p:nvPicPr>
        <p:blipFill>
          <a:blip r:embed="rId6"/>
          <a:stretch>
            <a:fillRect/>
          </a:stretch>
        </p:blipFill>
        <p:spPr>
          <a:xfrm>
            <a:off x="9192816" y="2066211"/>
            <a:ext cx="3089077" cy="1909167"/>
          </a:xfrm>
          <a:prstGeom prst="rect">
            <a:avLst/>
          </a:prstGeom>
        </p:spPr>
      </p:pic>
      <p:sp>
        <p:nvSpPr>
          <p:cNvPr id="12" name="Text 6"/>
          <p:cNvSpPr/>
          <p:nvPr/>
        </p:nvSpPr>
        <p:spPr>
          <a:xfrm>
            <a:off x="9192816" y="4253032"/>
            <a:ext cx="3089077" cy="694373"/>
          </a:xfrm>
          <a:prstGeom prst="rect">
            <a:avLst/>
          </a:prstGeom>
          <a:noFill/>
          <a:ln/>
        </p:spPr>
        <p:txBody>
          <a:bodyPr wrap="squar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Renewable Energy Adoption</a:t>
            </a:r>
            <a:endParaRPr lang="en-US" sz="2187" dirty="0"/>
          </a:p>
        </p:txBody>
      </p:sp>
      <p:sp>
        <p:nvSpPr>
          <p:cNvPr id="13" name="Text 7"/>
          <p:cNvSpPr/>
          <p:nvPr/>
        </p:nvSpPr>
        <p:spPr>
          <a:xfrm>
            <a:off x="9192816" y="5169575"/>
            <a:ext cx="3089077" cy="2132409"/>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Smart buses powered by renewable energy sources can contribute to reducing carbon emissions and building a sustainable public transportation network.</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TotalTime>
  <Words>2171</Words>
  <Application>Microsoft Office PowerPoint</Application>
  <PresentationFormat>Custom</PresentationFormat>
  <Paragraphs>263</Paragraphs>
  <Slides>21</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adonis-web</vt:lpstr>
      <vt:lpstr>Arial</vt:lpstr>
      <vt:lpstr>Calibri</vt:lpstr>
      <vt:lpstr>Georgia</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vaishu divya</cp:lastModifiedBy>
  <cp:revision>3</cp:revision>
  <dcterms:created xsi:type="dcterms:W3CDTF">2023-10-31T13:15:04Z</dcterms:created>
  <dcterms:modified xsi:type="dcterms:W3CDTF">2023-10-31T14:41:20Z</dcterms:modified>
</cp:coreProperties>
</file>